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272" r:id="rId57"/>
    <p:sldId id="273" r:id="rId58"/>
    <p:sldId id="274" r:id="rId59"/>
    <p:sldId id="275" r:id="rId60"/>
    <p:sldId id="276" r:id="rId61"/>
    <p:sldId id="277" r:id="rId62"/>
    <p:sldId id="278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219" d="100"/>
          <a:sy n="219" d="100"/>
        </p:scale>
        <p:origin x="116" y="1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362AA-CFA7-4186-9A4F-0CD2C5781A0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DFE04F2-C17A-42B4-BF3D-650381D65E68}">
      <dgm:prSet/>
      <dgm:spPr/>
      <dgm:t>
        <a:bodyPr/>
        <a:lstStyle/>
        <a:p>
          <a:pPr>
            <a:defRPr cap="all"/>
          </a:pPr>
          <a:r>
            <a:rPr lang="en-US"/>
            <a:t>Business rules</a:t>
          </a:r>
        </a:p>
      </dgm:t>
    </dgm:pt>
    <dgm:pt modelId="{4F751CFE-C861-4354-BA64-A742AB2D5291}" type="parTrans" cxnId="{4C53150A-0402-4A96-B712-D7B405984BDF}">
      <dgm:prSet/>
      <dgm:spPr/>
      <dgm:t>
        <a:bodyPr/>
        <a:lstStyle/>
        <a:p>
          <a:endParaRPr lang="en-US"/>
        </a:p>
      </dgm:t>
    </dgm:pt>
    <dgm:pt modelId="{3C6E9780-49A8-4ABF-94D8-67846F0AFA82}" type="sibTrans" cxnId="{4C53150A-0402-4A96-B712-D7B405984BDF}">
      <dgm:prSet/>
      <dgm:spPr/>
      <dgm:t>
        <a:bodyPr/>
        <a:lstStyle/>
        <a:p>
          <a:endParaRPr lang="en-US"/>
        </a:p>
      </dgm:t>
    </dgm:pt>
    <dgm:pt modelId="{A97BF373-6481-4DB2-B92A-52613CFB88EE}">
      <dgm:prSet/>
      <dgm:spPr/>
      <dgm:t>
        <a:bodyPr/>
        <a:lstStyle/>
        <a:p>
          <a:pPr>
            <a:defRPr cap="all"/>
          </a:pPr>
          <a:r>
            <a:rPr lang="en-US"/>
            <a:t>Workflows</a:t>
          </a:r>
        </a:p>
      </dgm:t>
    </dgm:pt>
    <dgm:pt modelId="{E9B53A6D-0DCE-4768-A6F6-B09F87456473}" type="parTrans" cxnId="{0DE53BBA-041C-4252-BCC0-168ABE28CE0B}">
      <dgm:prSet/>
      <dgm:spPr/>
      <dgm:t>
        <a:bodyPr/>
        <a:lstStyle/>
        <a:p>
          <a:endParaRPr lang="en-US"/>
        </a:p>
      </dgm:t>
    </dgm:pt>
    <dgm:pt modelId="{563FB25C-6502-4C56-9C7B-C6ACAD2DF57B}" type="sibTrans" cxnId="{0DE53BBA-041C-4252-BCC0-168ABE28CE0B}">
      <dgm:prSet/>
      <dgm:spPr/>
      <dgm:t>
        <a:bodyPr/>
        <a:lstStyle/>
        <a:p>
          <a:endParaRPr lang="en-US"/>
        </a:p>
      </dgm:t>
    </dgm:pt>
    <dgm:pt modelId="{BA497A9C-3708-4F2A-A8AF-F01D97784B2A}">
      <dgm:prSet/>
      <dgm:spPr/>
      <dgm:t>
        <a:bodyPr/>
        <a:lstStyle/>
        <a:p>
          <a:pPr>
            <a:defRPr cap="all"/>
          </a:pPr>
          <a:r>
            <a:rPr lang="en-US"/>
            <a:t>Tech stack</a:t>
          </a:r>
        </a:p>
      </dgm:t>
    </dgm:pt>
    <dgm:pt modelId="{43486A9B-431E-4C88-B82A-38B14D73C5D1}" type="parTrans" cxnId="{2EE0817C-67A0-478C-89A5-E7BB837A7BBC}">
      <dgm:prSet/>
      <dgm:spPr/>
      <dgm:t>
        <a:bodyPr/>
        <a:lstStyle/>
        <a:p>
          <a:endParaRPr lang="en-US"/>
        </a:p>
      </dgm:t>
    </dgm:pt>
    <dgm:pt modelId="{A4CCA0C5-0E40-4B00-A400-DD52B3DF7175}" type="sibTrans" cxnId="{2EE0817C-67A0-478C-89A5-E7BB837A7BBC}">
      <dgm:prSet/>
      <dgm:spPr/>
      <dgm:t>
        <a:bodyPr/>
        <a:lstStyle/>
        <a:p>
          <a:endParaRPr lang="en-US"/>
        </a:p>
      </dgm:t>
    </dgm:pt>
    <dgm:pt modelId="{C525FC69-D396-4EE7-BC31-9E2D01B1FAD0}">
      <dgm:prSet/>
      <dgm:spPr/>
      <dgm:t>
        <a:bodyPr/>
        <a:lstStyle/>
        <a:p>
          <a:pPr>
            <a:defRPr cap="all"/>
          </a:pPr>
          <a:r>
            <a:rPr lang="en-US"/>
            <a:t>Architecture</a:t>
          </a:r>
        </a:p>
      </dgm:t>
    </dgm:pt>
    <dgm:pt modelId="{31020E5F-8E7F-4B20-B074-3C59E7D97022}" type="parTrans" cxnId="{CFE851A4-4DE4-4EAA-ACE0-F849E501A028}">
      <dgm:prSet/>
      <dgm:spPr/>
      <dgm:t>
        <a:bodyPr/>
        <a:lstStyle/>
        <a:p>
          <a:endParaRPr lang="en-US"/>
        </a:p>
      </dgm:t>
    </dgm:pt>
    <dgm:pt modelId="{6CD7BE4E-C00C-4533-B247-E2A1B6E310E9}" type="sibTrans" cxnId="{CFE851A4-4DE4-4EAA-ACE0-F849E501A028}">
      <dgm:prSet/>
      <dgm:spPr/>
      <dgm:t>
        <a:bodyPr/>
        <a:lstStyle/>
        <a:p>
          <a:endParaRPr lang="en-US"/>
        </a:p>
      </dgm:t>
    </dgm:pt>
    <dgm:pt modelId="{BAB64876-436D-4396-AF89-9B27B2162A1E}" type="pres">
      <dgm:prSet presAssocID="{380362AA-CFA7-4186-9A4F-0CD2C5781A05}" presName="root" presStyleCnt="0">
        <dgm:presLayoutVars>
          <dgm:dir/>
          <dgm:resizeHandles val="exact"/>
        </dgm:presLayoutVars>
      </dgm:prSet>
      <dgm:spPr/>
    </dgm:pt>
    <dgm:pt modelId="{A0725C8A-DE4A-459A-932C-8A109844E47B}" type="pres">
      <dgm:prSet presAssocID="{CDFE04F2-C17A-42B4-BF3D-650381D65E68}" presName="compNode" presStyleCnt="0"/>
      <dgm:spPr/>
    </dgm:pt>
    <dgm:pt modelId="{061E6BC1-2272-4EAE-A900-EA40B9FB49E0}" type="pres">
      <dgm:prSet presAssocID="{CDFE04F2-C17A-42B4-BF3D-650381D65E68}" presName="iconBgRect" presStyleLbl="bgShp" presStyleIdx="0" presStyleCnt="4"/>
      <dgm:spPr/>
    </dgm:pt>
    <dgm:pt modelId="{3AA8AD76-CA92-45B3-81B9-8F109EE00ACC}" type="pres">
      <dgm:prSet presAssocID="{CDFE04F2-C17A-42B4-BF3D-650381D65E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6271CEF-2BB8-4E6B-8D2C-EB33B980B9CF}" type="pres">
      <dgm:prSet presAssocID="{CDFE04F2-C17A-42B4-BF3D-650381D65E68}" presName="spaceRect" presStyleCnt="0"/>
      <dgm:spPr/>
    </dgm:pt>
    <dgm:pt modelId="{CD4C2A3D-BCE8-43E0-936E-99290149579D}" type="pres">
      <dgm:prSet presAssocID="{CDFE04F2-C17A-42B4-BF3D-650381D65E68}" presName="textRect" presStyleLbl="revTx" presStyleIdx="0" presStyleCnt="4">
        <dgm:presLayoutVars>
          <dgm:chMax val="1"/>
          <dgm:chPref val="1"/>
        </dgm:presLayoutVars>
      </dgm:prSet>
      <dgm:spPr/>
    </dgm:pt>
    <dgm:pt modelId="{6FEB45C6-D07D-4BE5-9216-D7C7FC065FBC}" type="pres">
      <dgm:prSet presAssocID="{3C6E9780-49A8-4ABF-94D8-67846F0AFA82}" presName="sibTrans" presStyleCnt="0"/>
      <dgm:spPr/>
    </dgm:pt>
    <dgm:pt modelId="{784FD126-90FA-4AE2-988F-E0B4FE103542}" type="pres">
      <dgm:prSet presAssocID="{A97BF373-6481-4DB2-B92A-52613CFB88EE}" presName="compNode" presStyleCnt="0"/>
      <dgm:spPr/>
    </dgm:pt>
    <dgm:pt modelId="{3EE710BF-CC67-4416-AD16-5A4D27FD12B3}" type="pres">
      <dgm:prSet presAssocID="{A97BF373-6481-4DB2-B92A-52613CFB88EE}" presName="iconBgRect" presStyleLbl="bgShp" presStyleIdx="1" presStyleCnt="4"/>
      <dgm:spPr/>
    </dgm:pt>
    <dgm:pt modelId="{251F1EFE-2A6E-486A-9BB2-68EF27EC7BD8}" type="pres">
      <dgm:prSet presAssocID="{A97BF373-6481-4DB2-B92A-52613CFB88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5E58E26-FBF9-4DAC-905D-955E5BC41C5C}" type="pres">
      <dgm:prSet presAssocID="{A97BF373-6481-4DB2-B92A-52613CFB88EE}" presName="spaceRect" presStyleCnt="0"/>
      <dgm:spPr/>
    </dgm:pt>
    <dgm:pt modelId="{375293F4-0CD5-45E6-AF10-1A11F04A47A0}" type="pres">
      <dgm:prSet presAssocID="{A97BF373-6481-4DB2-B92A-52613CFB88EE}" presName="textRect" presStyleLbl="revTx" presStyleIdx="1" presStyleCnt="4">
        <dgm:presLayoutVars>
          <dgm:chMax val="1"/>
          <dgm:chPref val="1"/>
        </dgm:presLayoutVars>
      </dgm:prSet>
      <dgm:spPr/>
    </dgm:pt>
    <dgm:pt modelId="{A94416DA-B6DA-4F09-A3AA-0A8C6889B4BD}" type="pres">
      <dgm:prSet presAssocID="{563FB25C-6502-4C56-9C7B-C6ACAD2DF57B}" presName="sibTrans" presStyleCnt="0"/>
      <dgm:spPr/>
    </dgm:pt>
    <dgm:pt modelId="{6756C7A9-5AC1-4A03-A9DB-4F6E01B82FBC}" type="pres">
      <dgm:prSet presAssocID="{BA497A9C-3708-4F2A-A8AF-F01D97784B2A}" presName="compNode" presStyleCnt="0"/>
      <dgm:spPr/>
    </dgm:pt>
    <dgm:pt modelId="{E4D0C971-3F1D-4F7F-AB15-11485DF395F5}" type="pres">
      <dgm:prSet presAssocID="{BA497A9C-3708-4F2A-A8AF-F01D97784B2A}" presName="iconBgRect" presStyleLbl="bgShp" presStyleIdx="2" presStyleCnt="4"/>
      <dgm:spPr/>
    </dgm:pt>
    <dgm:pt modelId="{E628593C-DCB4-477F-849E-DFF69A149C19}" type="pres">
      <dgm:prSet presAssocID="{BA497A9C-3708-4F2A-A8AF-F01D97784B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4236339-67E2-400D-87BC-20A352803702}" type="pres">
      <dgm:prSet presAssocID="{BA497A9C-3708-4F2A-A8AF-F01D97784B2A}" presName="spaceRect" presStyleCnt="0"/>
      <dgm:spPr/>
    </dgm:pt>
    <dgm:pt modelId="{1C4A96BC-9451-4393-949A-BD2835A2D326}" type="pres">
      <dgm:prSet presAssocID="{BA497A9C-3708-4F2A-A8AF-F01D97784B2A}" presName="textRect" presStyleLbl="revTx" presStyleIdx="2" presStyleCnt="4">
        <dgm:presLayoutVars>
          <dgm:chMax val="1"/>
          <dgm:chPref val="1"/>
        </dgm:presLayoutVars>
      </dgm:prSet>
      <dgm:spPr/>
    </dgm:pt>
    <dgm:pt modelId="{8DE4A139-A523-4D50-8492-89E47E3B2A0F}" type="pres">
      <dgm:prSet presAssocID="{A4CCA0C5-0E40-4B00-A400-DD52B3DF7175}" presName="sibTrans" presStyleCnt="0"/>
      <dgm:spPr/>
    </dgm:pt>
    <dgm:pt modelId="{EE7AB31D-EE92-46F7-A6C7-08532D0666CD}" type="pres">
      <dgm:prSet presAssocID="{C525FC69-D396-4EE7-BC31-9E2D01B1FAD0}" presName="compNode" presStyleCnt="0"/>
      <dgm:spPr/>
    </dgm:pt>
    <dgm:pt modelId="{E60CAC09-0DC2-4CF2-9913-5C08B309E9E0}" type="pres">
      <dgm:prSet presAssocID="{C525FC69-D396-4EE7-BC31-9E2D01B1FAD0}" presName="iconBgRect" presStyleLbl="bgShp" presStyleIdx="3" presStyleCnt="4"/>
      <dgm:spPr/>
    </dgm:pt>
    <dgm:pt modelId="{B5B3BDAF-ABD3-42C9-BB67-17C4DAC38627}" type="pres">
      <dgm:prSet presAssocID="{C525FC69-D396-4EE7-BC31-9E2D01B1FA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00EBB419-984A-4EA8-B9C1-B2F37ECF3FE0}" type="pres">
      <dgm:prSet presAssocID="{C525FC69-D396-4EE7-BC31-9E2D01B1FAD0}" presName="spaceRect" presStyleCnt="0"/>
      <dgm:spPr/>
    </dgm:pt>
    <dgm:pt modelId="{A00AAAE9-7EAC-4D2C-97DC-449D37B75628}" type="pres">
      <dgm:prSet presAssocID="{C525FC69-D396-4EE7-BC31-9E2D01B1FAD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C53150A-0402-4A96-B712-D7B405984BDF}" srcId="{380362AA-CFA7-4186-9A4F-0CD2C5781A05}" destId="{CDFE04F2-C17A-42B4-BF3D-650381D65E68}" srcOrd="0" destOrd="0" parTransId="{4F751CFE-C861-4354-BA64-A742AB2D5291}" sibTransId="{3C6E9780-49A8-4ABF-94D8-67846F0AFA82}"/>
    <dgm:cxn modelId="{96A02B40-FBDD-46EA-8345-9CCD745C2E34}" type="presOf" srcId="{A97BF373-6481-4DB2-B92A-52613CFB88EE}" destId="{375293F4-0CD5-45E6-AF10-1A11F04A47A0}" srcOrd="0" destOrd="0" presId="urn:microsoft.com/office/officeart/2018/5/layout/IconCircleLabelList"/>
    <dgm:cxn modelId="{2EE0817C-67A0-478C-89A5-E7BB837A7BBC}" srcId="{380362AA-CFA7-4186-9A4F-0CD2C5781A05}" destId="{BA497A9C-3708-4F2A-A8AF-F01D97784B2A}" srcOrd="2" destOrd="0" parTransId="{43486A9B-431E-4C88-B82A-38B14D73C5D1}" sibTransId="{A4CCA0C5-0E40-4B00-A400-DD52B3DF7175}"/>
    <dgm:cxn modelId="{CFE851A4-4DE4-4EAA-ACE0-F849E501A028}" srcId="{380362AA-CFA7-4186-9A4F-0CD2C5781A05}" destId="{C525FC69-D396-4EE7-BC31-9E2D01B1FAD0}" srcOrd="3" destOrd="0" parTransId="{31020E5F-8E7F-4B20-B074-3C59E7D97022}" sibTransId="{6CD7BE4E-C00C-4533-B247-E2A1B6E310E9}"/>
    <dgm:cxn modelId="{0DE53BBA-041C-4252-BCC0-168ABE28CE0B}" srcId="{380362AA-CFA7-4186-9A4F-0CD2C5781A05}" destId="{A97BF373-6481-4DB2-B92A-52613CFB88EE}" srcOrd="1" destOrd="0" parTransId="{E9B53A6D-0DCE-4768-A6F6-B09F87456473}" sibTransId="{563FB25C-6502-4C56-9C7B-C6ACAD2DF57B}"/>
    <dgm:cxn modelId="{8665BFBE-F745-4481-9E42-6FFADC43B24B}" type="presOf" srcId="{CDFE04F2-C17A-42B4-BF3D-650381D65E68}" destId="{CD4C2A3D-BCE8-43E0-936E-99290149579D}" srcOrd="0" destOrd="0" presId="urn:microsoft.com/office/officeart/2018/5/layout/IconCircleLabelList"/>
    <dgm:cxn modelId="{355FA2D5-8101-41E9-A42B-B704B9787B2D}" type="presOf" srcId="{380362AA-CFA7-4186-9A4F-0CD2C5781A05}" destId="{BAB64876-436D-4396-AF89-9B27B2162A1E}" srcOrd="0" destOrd="0" presId="urn:microsoft.com/office/officeart/2018/5/layout/IconCircleLabelList"/>
    <dgm:cxn modelId="{A9A965DD-F324-4881-ACE6-9AE9D0D5732D}" type="presOf" srcId="{BA497A9C-3708-4F2A-A8AF-F01D97784B2A}" destId="{1C4A96BC-9451-4393-949A-BD2835A2D326}" srcOrd="0" destOrd="0" presId="urn:microsoft.com/office/officeart/2018/5/layout/IconCircleLabelList"/>
    <dgm:cxn modelId="{43097FFF-3D54-4849-A31B-187CF65ECA2F}" type="presOf" srcId="{C525FC69-D396-4EE7-BC31-9E2D01B1FAD0}" destId="{A00AAAE9-7EAC-4D2C-97DC-449D37B75628}" srcOrd="0" destOrd="0" presId="urn:microsoft.com/office/officeart/2018/5/layout/IconCircleLabelList"/>
    <dgm:cxn modelId="{D8A21499-96EA-4452-AD45-CAF002F7798D}" type="presParOf" srcId="{BAB64876-436D-4396-AF89-9B27B2162A1E}" destId="{A0725C8A-DE4A-459A-932C-8A109844E47B}" srcOrd="0" destOrd="0" presId="urn:microsoft.com/office/officeart/2018/5/layout/IconCircleLabelList"/>
    <dgm:cxn modelId="{FF2091B0-A6BC-4463-9E7E-26C24F9A159E}" type="presParOf" srcId="{A0725C8A-DE4A-459A-932C-8A109844E47B}" destId="{061E6BC1-2272-4EAE-A900-EA40B9FB49E0}" srcOrd="0" destOrd="0" presId="urn:microsoft.com/office/officeart/2018/5/layout/IconCircleLabelList"/>
    <dgm:cxn modelId="{2F6B11CF-A881-4385-9B69-B4C175EC75E2}" type="presParOf" srcId="{A0725C8A-DE4A-459A-932C-8A109844E47B}" destId="{3AA8AD76-CA92-45B3-81B9-8F109EE00ACC}" srcOrd="1" destOrd="0" presId="urn:microsoft.com/office/officeart/2018/5/layout/IconCircleLabelList"/>
    <dgm:cxn modelId="{F2D2C459-CDAC-4B2C-BCC4-4F117E76D87C}" type="presParOf" srcId="{A0725C8A-DE4A-459A-932C-8A109844E47B}" destId="{F6271CEF-2BB8-4E6B-8D2C-EB33B980B9CF}" srcOrd="2" destOrd="0" presId="urn:microsoft.com/office/officeart/2018/5/layout/IconCircleLabelList"/>
    <dgm:cxn modelId="{E3EBC539-B27D-4A32-971C-9884D18887FD}" type="presParOf" srcId="{A0725C8A-DE4A-459A-932C-8A109844E47B}" destId="{CD4C2A3D-BCE8-43E0-936E-99290149579D}" srcOrd="3" destOrd="0" presId="urn:microsoft.com/office/officeart/2018/5/layout/IconCircleLabelList"/>
    <dgm:cxn modelId="{F48226DD-DCCE-4AB1-A57F-D599AAEC8CFF}" type="presParOf" srcId="{BAB64876-436D-4396-AF89-9B27B2162A1E}" destId="{6FEB45C6-D07D-4BE5-9216-D7C7FC065FBC}" srcOrd="1" destOrd="0" presId="urn:microsoft.com/office/officeart/2018/5/layout/IconCircleLabelList"/>
    <dgm:cxn modelId="{4053C7FB-80E7-44A4-ABAA-A73D48AFA57A}" type="presParOf" srcId="{BAB64876-436D-4396-AF89-9B27B2162A1E}" destId="{784FD126-90FA-4AE2-988F-E0B4FE103542}" srcOrd="2" destOrd="0" presId="urn:microsoft.com/office/officeart/2018/5/layout/IconCircleLabelList"/>
    <dgm:cxn modelId="{FB2F5E84-508E-4294-B713-F14F147F2A03}" type="presParOf" srcId="{784FD126-90FA-4AE2-988F-E0B4FE103542}" destId="{3EE710BF-CC67-4416-AD16-5A4D27FD12B3}" srcOrd="0" destOrd="0" presId="urn:microsoft.com/office/officeart/2018/5/layout/IconCircleLabelList"/>
    <dgm:cxn modelId="{AC50950A-7249-4E89-99B4-FA761D1CBC83}" type="presParOf" srcId="{784FD126-90FA-4AE2-988F-E0B4FE103542}" destId="{251F1EFE-2A6E-486A-9BB2-68EF27EC7BD8}" srcOrd="1" destOrd="0" presId="urn:microsoft.com/office/officeart/2018/5/layout/IconCircleLabelList"/>
    <dgm:cxn modelId="{73A3C45F-079C-405D-993A-C8720CDECB5E}" type="presParOf" srcId="{784FD126-90FA-4AE2-988F-E0B4FE103542}" destId="{75E58E26-FBF9-4DAC-905D-955E5BC41C5C}" srcOrd="2" destOrd="0" presId="urn:microsoft.com/office/officeart/2018/5/layout/IconCircleLabelList"/>
    <dgm:cxn modelId="{2A4B818A-F537-440E-8143-177BE68DC48B}" type="presParOf" srcId="{784FD126-90FA-4AE2-988F-E0B4FE103542}" destId="{375293F4-0CD5-45E6-AF10-1A11F04A47A0}" srcOrd="3" destOrd="0" presId="urn:microsoft.com/office/officeart/2018/5/layout/IconCircleLabelList"/>
    <dgm:cxn modelId="{BD3D4A1D-7BDC-4AF8-88C2-6B6BB19A7A82}" type="presParOf" srcId="{BAB64876-436D-4396-AF89-9B27B2162A1E}" destId="{A94416DA-B6DA-4F09-A3AA-0A8C6889B4BD}" srcOrd="3" destOrd="0" presId="urn:microsoft.com/office/officeart/2018/5/layout/IconCircleLabelList"/>
    <dgm:cxn modelId="{D0631E89-623F-416C-BBA2-42145D63709A}" type="presParOf" srcId="{BAB64876-436D-4396-AF89-9B27B2162A1E}" destId="{6756C7A9-5AC1-4A03-A9DB-4F6E01B82FBC}" srcOrd="4" destOrd="0" presId="urn:microsoft.com/office/officeart/2018/5/layout/IconCircleLabelList"/>
    <dgm:cxn modelId="{87CF1826-6317-47F7-AF27-15DEB6DCCC9B}" type="presParOf" srcId="{6756C7A9-5AC1-4A03-A9DB-4F6E01B82FBC}" destId="{E4D0C971-3F1D-4F7F-AB15-11485DF395F5}" srcOrd="0" destOrd="0" presId="urn:microsoft.com/office/officeart/2018/5/layout/IconCircleLabelList"/>
    <dgm:cxn modelId="{4DE02EAD-F571-472D-9F68-29DF6CA197CD}" type="presParOf" srcId="{6756C7A9-5AC1-4A03-A9DB-4F6E01B82FBC}" destId="{E628593C-DCB4-477F-849E-DFF69A149C19}" srcOrd="1" destOrd="0" presId="urn:microsoft.com/office/officeart/2018/5/layout/IconCircleLabelList"/>
    <dgm:cxn modelId="{06D10BEB-002C-47C9-BB5F-59B2EC7912C6}" type="presParOf" srcId="{6756C7A9-5AC1-4A03-A9DB-4F6E01B82FBC}" destId="{B4236339-67E2-400D-87BC-20A352803702}" srcOrd="2" destOrd="0" presId="urn:microsoft.com/office/officeart/2018/5/layout/IconCircleLabelList"/>
    <dgm:cxn modelId="{BF8BC9C8-F3AC-45BE-8C3F-47D3284BE3AF}" type="presParOf" srcId="{6756C7A9-5AC1-4A03-A9DB-4F6E01B82FBC}" destId="{1C4A96BC-9451-4393-949A-BD2835A2D326}" srcOrd="3" destOrd="0" presId="urn:microsoft.com/office/officeart/2018/5/layout/IconCircleLabelList"/>
    <dgm:cxn modelId="{80BD89E4-3A57-4112-8D3A-7F522F63E45F}" type="presParOf" srcId="{BAB64876-436D-4396-AF89-9B27B2162A1E}" destId="{8DE4A139-A523-4D50-8492-89E47E3B2A0F}" srcOrd="5" destOrd="0" presId="urn:microsoft.com/office/officeart/2018/5/layout/IconCircleLabelList"/>
    <dgm:cxn modelId="{50421AAF-BAF7-4C76-B4DE-C0C57F77ABDC}" type="presParOf" srcId="{BAB64876-436D-4396-AF89-9B27B2162A1E}" destId="{EE7AB31D-EE92-46F7-A6C7-08532D0666CD}" srcOrd="6" destOrd="0" presId="urn:microsoft.com/office/officeart/2018/5/layout/IconCircleLabelList"/>
    <dgm:cxn modelId="{58A2C88D-1234-4997-87C7-727C9E76EBE3}" type="presParOf" srcId="{EE7AB31D-EE92-46F7-A6C7-08532D0666CD}" destId="{E60CAC09-0DC2-4CF2-9913-5C08B309E9E0}" srcOrd="0" destOrd="0" presId="urn:microsoft.com/office/officeart/2018/5/layout/IconCircleLabelList"/>
    <dgm:cxn modelId="{7124DB24-84BD-4A73-BE4D-793EF502D3D9}" type="presParOf" srcId="{EE7AB31D-EE92-46F7-A6C7-08532D0666CD}" destId="{B5B3BDAF-ABD3-42C9-BB67-17C4DAC38627}" srcOrd="1" destOrd="0" presId="urn:microsoft.com/office/officeart/2018/5/layout/IconCircleLabelList"/>
    <dgm:cxn modelId="{1A4F49DF-AB41-4B06-A284-27B995E80824}" type="presParOf" srcId="{EE7AB31D-EE92-46F7-A6C7-08532D0666CD}" destId="{00EBB419-984A-4EA8-B9C1-B2F37ECF3FE0}" srcOrd="2" destOrd="0" presId="urn:microsoft.com/office/officeart/2018/5/layout/IconCircleLabelList"/>
    <dgm:cxn modelId="{2A481108-8668-4752-AA33-93CF1C76BD72}" type="presParOf" srcId="{EE7AB31D-EE92-46F7-A6C7-08532D0666CD}" destId="{A00AAAE9-7EAC-4D2C-97DC-449D37B756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E6BC1-2272-4EAE-A900-EA40B9FB49E0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8AD76-CA92-45B3-81B9-8F109EE00ACC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C2A3D-BCE8-43E0-936E-99290149579D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Business rules</a:t>
          </a:r>
        </a:p>
      </dsp:txBody>
      <dsp:txXfrm>
        <a:off x="2092" y="1980150"/>
        <a:ext cx="1741992" cy="696796"/>
      </dsp:txXfrm>
    </dsp:sp>
    <dsp:sp modelId="{3EE710BF-CC67-4416-AD16-5A4D27FD12B3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F1EFE-2A6E-486A-9BB2-68EF27EC7BD8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293F4-0CD5-45E6-AF10-1A11F04A47A0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Workflows</a:t>
          </a:r>
        </a:p>
      </dsp:txBody>
      <dsp:txXfrm>
        <a:off x="2048933" y="1980150"/>
        <a:ext cx="1741992" cy="696796"/>
      </dsp:txXfrm>
    </dsp:sp>
    <dsp:sp modelId="{E4D0C971-3F1D-4F7F-AB15-11485DF395F5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8593C-DCB4-477F-849E-DFF69A149C19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A96BC-9451-4393-949A-BD2835A2D326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Tech stack</a:t>
          </a:r>
        </a:p>
      </dsp:txBody>
      <dsp:txXfrm>
        <a:off x="4095774" y="1980150"/>
        <a:ext cx="1741992" cy="696796"/>
      </dsp:txXfrm>
    </dsp:sp>
    <dsp:sp modelId="{E60CAC09-0DC2-4CF2-9913-5C08B309E9E0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3BDAF-ABD3-42C9-BB67-17C4DAC38627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AAAE9-7EAC-4D2C-97DC-449D37B75628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Architecture</a:t>
          </a:r>
        </a:p>
      </dsp:txBody>
      <dsp:txXfrm>
        <a:off x="6142615" y="1980150"/>
        <a:ext cx="1741992" cy="696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Shift to greenfield best practices: requirements, prompts, and verification workflows.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Author requirement docs, then use Copilot to generate scaffolding and validate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Final day: custom chat modes, verification prompts, and wrap-up exercises.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Generate both project-specific and generic instructions; review and iterate.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Discuss persona design, safe command lists, and agent.json structure for safe automation.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Practical steps: define personas, implement agent.json, and test allowed actions in a sandbox.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Teach how to craft reproducible prompts and verification checks to validate generated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Execute prompts in custom modes, verify outputs, and refine prompts based on failures.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Summarize key takeaways, next steps, and open the floor for questions and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5D4979-0E48-181C-5438-B441393DC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10DC-7230-4581-E771-A51DC87C6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0828" y="928579"/>
            <a:ext cx="2683663" cy="9661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8234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AB04E-CD14-3B5B-FB56-FF0AC242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0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76999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361492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30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31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9838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88710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893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1444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1C99E23-E5F1-1D9C-BF82-D83E6E9F1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85" y="1825228"/>
            <a:ext cx="7793831" cy="28432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3708861-970C-B5DB-BF46-526E75A04C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085" y="1083469"/>
            <a:ext cx="7793831" cy="4869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0678282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10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C53BF9-6377-93D8-5BD7-30937619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163BC-C951-C17F-421A-4AD743EDDB2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512088" y="318405"/>
            <a:ext cx="1337757" cy="4827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4476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millerATcodemag-com/zeus.academia.2" TargetMode="External"/><Relationship Id="rId2" Type="http://schemas.openxmlformats.org/officeDocument/2006/relationships/hyperlink" Target="https://orm.net/pdf/ORMwhitePaper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t>AI Assisted 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D4F2C-1BCD-B092-91D0-874383595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anose="05000000000000000000" pitchFamily="2" charset="2"/>
              </a:rPr>
              <a:t> Code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Project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Key Elements:</a:t>
            </a:r>
          </a:p>
          <a:p>
            <a:pPr lvl="0"/>
            <a:r>
              <a:t>Business Rules</a:t>
            </a:r>
          </a:p>
          <a:p>
            <a:pPr lvl="0"/>
            <a:r>
              <a:t>Workflows</a:t>
            </a:r>
          </a:p>
          <a:p>
            <a:pPr lvl="0"/>
            <a:r>
              <a:t>Tech Stack</a:t>
            </a:r>
          </a:p>
          <a:p>
            <a:pPr lvl="0"/>
            <a:r>
              <a:t>Architecture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768974" y="2339073"/>
            <a:ext cx="4786313" cy="527268"/>
          </a:xfrm>
        </p:spPr>
        <p:txBody>
          <a:bodyPr anchor="ctr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Business Rules as Instructions</a:t>
            </a:r>
          </a:p>
        </p:txBody>
      </p:sp>
      <p:pic>
        <p:nvPicPr>
          <p:cNvPr id="4" name="Picture 3" descr="A diagram of a computer program">
            <a:extLst>
              <a:ext uri="{FF2B5EF4-FFF2-40B4-BE49-F238E27FC236}">
                <a16:creationId xmlns:a16="http://schemas.microsoft.com/office/drawing/2014/main" id="{70D26D8A-8732-4CF8-585E-F0A48D3A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29563"/>
            <a:ext cx="4862332" cy="480155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Conceptual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Technology Agnostic</a:t>
            </a:r>
          </a:p>
          <a:p>
            <a:pPr lvl="1"/>
            <a:r>
              <a:t>Transformable into Logical Models</a:t>
            </a:r>
          </a:p>
          <a:p>
            <a:pPr lvl="0"/>
            <a:r>
              <a:t>Clarity</a:t>
            </a:r>
          </a:p>
          <a:p>
            <a:pPr lvl="0"/>
            <a:r>
              <a:t>Expressive</a:t>
            </a:r>
          </a:p>
          <a:p>
            <a:pPr lvl="0"/>
            <a:r>
              <a:t>Formal</a:t>
            </a:r>
          </a:p>
          <a:p>
            <a:pPr lvl="0"/>
            <a:r>
              <a:t>Conceptual Models are not a requirement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Object Role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 type of conceptual model</a:t>
            </a:r>
          </a:p>
          <a:p>
            <a:pPr lvl="0"/>
            <a:r>
              <a:t>Supported by a Visual Studio Extension (NORMA)</a:t>
            </a:r>
          </a:p>
          <a:p>
            <a:pPr lvl="0"/>
            <a:r>
              <a:t>Object Role Models are textual and visual</a:t>
            </a:r>
          </a:p>
          <a:p>
            <a:pPr lvl="1"/>
            <a:r>
              <a:t>Text can be visualized</a:t>
            </a:r>
          </a:p>
          <a:p>
            <a:pPr lvl="1"/>
            <a:r>
              <a:t>Diagrams can be verbalized</a:t>
            </a:r>
          </a:p>
          <a:p>
            <a:pPr lvl="0"/>
            <a:r>
              <a:t>Textual representation is in a formal natural language that can be validated by subject matter experts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Zeus.Academia.2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dirty="0"/>
              <a:t>Based on a publicly available model of a commonly understood domain</a:t>
            </a:r>
          </a:p>
          <a:p>
            <a:pPr lvl="1"/>
            <a:r>
              <a:rPr dirty="0"/>
              <a:t>https://orm.net/pdf/ORMwhitePaper.pdf</a:t>
            </a:r>
            <a:endParaRPr dirty="0">
              <a:hlinkClick r:id="rId2"/>
            </a:endParaRPr>
          </a:p>
          <a:p>
            <a:pPr lvl="0"/>
            <a:r>
              <a:rPr dirty="0"/>
              <a:t>Allows us to quickly move from requirements to implementation</a:t>
            </a:r>
          </a:p>
          <a:p>
            <a:pPr lvl="1"/>
            <a:r>
              <a:rPr dirty="0"/>
              <a:t>https://github.com/johnmillerATcodemag-com/zeus.academia.2</a:t>
            </a:r>
            <a:endParaRPr dirty="0">
              <a:hlinkClick r:id="rId3"/>
            </a:endParaRPr>
          </a:p>
          <a:p>
            <a:pPr lvl="0"/>
            <a:r>
              <a:rPr dirty="0"/>
              <a:t>Why 2?</a:t>
            </a:r>
          </a:p>
          <a:p>
            <a:pPr lvl="1"/>
            <a:r>
              <a:rPr dirty="0"/>
              <a:t>Second Iteration</a:t>
            </a:r>
          </a:p>
          <a:p>
            <a:pPr lvl="1"/>
            <a:r>
              <a:rPr dirty="0"/>
              <a:t>Third in planning</a:t>
            </a:r>
          </a:p>
          <a:p>
            <a:pPr lvl="1"/>
            <a:r>
              <a:rPr dirty="0"/>
              <a:t>If something is hard, do it often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Use</a:t>
            </a:r>
            <a:r>
              <a:rPr lang="en-US" dirty="0"/>
              <a:t> Cases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t>Use cases are specific scenarios that guide data capture and processing in the application</a:t>
            </a:r>
          </a:p>
          <a:p>
            <a:pPr lvl="0"/>
            <a:r>
              <a:t>Promote a Lecturer to Senior Lecturer</a:t>
            </a:r>
          </a:p>
          <a:p>
            <a:pPr lvl="0"/>
            <a:r>
              <a:t>Promote a Senior Lecturer to Associate Professor</a:t>
            </a:r>
          </a:p>
          <a:p>
            <a:pPr lvl="0"/>
            <a:r>
              <a:t>Promote an Associate Professor to Professor</a:t>
            </a:r>
          </a:p>
          <a:p>
            <a:pPr lvl="0"/>
            <a:r>
              <a:t>Assign a Class to an Academic</a:t>
            </a:r>
          </a:p>
          <a:p>
            <a:pPr lvl="0"/>
            <a:r>
              <a:t>Add a new Academic to the faculty capturing all required information and allowing the capture of optional information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Exercise #9 – Create Project Requirement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b="1"/>
              <a:t>Objective</a:t>
            </a:r>
            <a:r>
              <a:t>: Create project requirement instructions, some project-specific, some generic, using both manual and Copilot-assisted methods.</a:t>
            </a:r>
          </a:p>
          <a:p>
            <a:pPr lvl="0"/>
            <a:r>
              <a:t>Manually create a copilot-instructions.md file and add:</a:t>
            </a:r>
          </a:p>
          <a:p>
            <a:pPr lvl="1"/>
            <a:r>
              <a:t>Business rules</a:t>
            </a:r>
          </a:p>
          <a:p>
            <a:pPr lvl="1"/>
            <a:r>
              <a:t>Workflows</a:t>
            </a:r>
          </a:p>
          <a:p>
            <a:pPr lvl="1"/>
            <a:r>
              <a:t>Purpose</a:t>
            </a:r>
          </a:p>
          <a:p>
            <a:pPr lvl="1"/>
            <a:r>
              <a:t>Tech stack</a:t>
            </a:r>
          </a:p>
          <a:p>
            <a:pPr lvl="1"/>
            <a:r>
              <a:t>Architecture</a:t>
            </a:r>
          </a:p>
          <a:p>
            <a:pPr lvl="0"/>
            <a:r>
              <a:t>Use Copilot to generate instruction files using the copilot-instructions.md and the codebase for context.</a:t>
            </a:r>
          </a:p>
          <a:p>
            <a:pPr marL="0" lvl="0" indent="0">
              <a:buNone/>
            </a:pPr>
            <a:r>
              <a:rPr b="1"/>
              <a:t>Bonus</a:t>
            </a:r>
            <a:r>
              <a:t>:</a:t>
            </a:r>
          </a:p>
          <a:p>
            <a:pPr lvl="0"/>
            <a:r>
              <a:t>Review instruction files for errors and omissions.</a:t>
            </a:r>
          </a:p>
          <a:p>
            <a:pPr lvl="0"/>
            <a:r>
              <a:t>Ask Copilot to suggest changes based on evolving tech and practices.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Day Five Agenda – New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53694-1259-3468-CDD7-FDEEAA1452D9}"/>
              </a:ext>
            </a:extLst>
          </p:cNvPr>
          <p:cNvSpPr txBox="1"/>
          <p:nvPr/>
        </p:nvSpPr>
        <p:spPr>
          <a:xfrm>
            <a:off x="628651" y="1340338"/>
            <a:ext cx="7940918" cy="126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Creating Custom Chat Modes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Generating Implementation Prompts &amp; Verification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Wrap-Up and Open Q&amp;A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Files vs Prompt Files vs Custom Chat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Comparing Three Key Approaches for AI-Guided Software Development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Overview of AI Development Approaches</a:t>
            </a:r>
          </a:p>
          <a:p>
            <a:pPr lvl="0"/>
            <a:r>
              <a:rPr b="1"/>
              <a:t>Instruction Files Deep Dive</a:t>
            </a:r>
          </a:p>
          <a:p>
            <a:pPr lvl="0"/>
            <a:r>
              <a:rPr b="1"/>
              <a:t>Prompt Files Deep Dive</a:t>
            </a:r>
          </a:p>
          <a:p>
            <a:pPr lvl="0"/>
            <a:r>
              <a:rPr b="1"/>
              <a:t>Custom Chat Modes Deep Dive</a:t>
            </a:r>
          </a:p>
          <a:p>
            <a:pPr lvl="0"/>
            <a:r>
              <a:rPr b="1"/>
              <a:t>Side-by-Side Comparison</a:t>
            </a:r>
          </a:p>
          <a:p>
            <a:pPr lvl="0"/>
            <a:r>
              <a:rPr b="1"/>
              <a:t>When to Use Each Approach</a:t>
            </a:r>
          </a:p>
          <a:p>
            <a:pPr lvl="0"/>
            <a:r>
              <a:rPr b="1"/>
              <a:t>Best Practices &amp; Integration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John Michael Miller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Senior Software Engineer at Code Staffing</a:t>
            </a:r>
          </a:p>
          <a:p>
            <a:pPr marL="0" lvl="0" indent="0">
              <a:buNone/>
            </a:pPr>
            <a:r>
              <a:t>Played roles of developer, architect, devops engineer, platform engineer, test architect, release manager</a:t>
            </a:r>
          </a:p>
          <a:p>
            <a:pPr marL="0" lvl="0" indent="0">
              <a:buNone/>
            </a:pPr>
            <a:r>
              <a:t>AI/ML Enthusiast and advocate for Effectively using AI to write code</a:t>
            </a:r>
          </a:p>
          <a:p>
            <a:pPr lvl="0"/>
            <a:r>
              <a:t>LinkedIn: </a:t>
            </a:r>
            <a:r>
              <a:rPr>
                <a:latin typeface="Courier"/>
              </a:rPr>
              <a:t>www.linkedin.com/in/johnmichaelmiller</a:t>
            </a:r>
          </a:p>
          <a:p>
            <a:pPr lvl="0"/>
            <a:r>
              <a:t>Email: </a:t>
            </a:r>
            <a:r>
              <a:rPr>
                <a:latin typeface="Courier"/>
              </a:rPr>
              <a:t>john.miller@codestaffing.com</a:t>
            </a:r>
          </a:p>
          <a:p>
            <a:pPr lvl="0"/>
            <a:r>
              <a:t>Blog: </a:t>
            </a:r>
            <a:r>
              <a:rPr>
                <a:latin typeface="Courier"/>
              </a:rPr>
              <a:t>https://codemag.com/blog/AIPractitioner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AI Development Approaches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Three Primary Methods for Guiding AI Assistance</a:t>
            </a:r>
          </a:p>
          <a:p>
            <a:pPr marL="342900" lvl="0" indent="-342900">
              <a:buAutoNum type="arabicPeriod"/>
            </a:pPr>
            <a:r>
              <a:rPr b="1"/>
              <a:t>Instruction Files</a:t>
            </a:r>
            <a:r>
              <a:t> → Persistent behavioral guidelines</a:t>
            </a:r>
          </a:p>
          <a:p>
            <a:pPr marL="342900" lvl="0" indent="-342900">
              <a:buAutoNum type="arabicPeriod"/>
            </a:pPr>
            <a:r>
              <a:rPr b="1"/>
              <a:t>Prompt Files</a:t>
            </a:r>
            <a:r>
              <a:t> → Executable task templates</a:t>
            </a:r>
          </a:p>
          <a:p>
            <a:pPr marL="342900" lvl="0" indent="-342900">
              <a:buAutoNum type="arabicPeriod"/>
            </a:pPr>
            <a:r>
              <a:rPr b="1"/>
              <a:t>Custom Chat Modes</a:t>
            </a:r>
            <a:r>
              <a:t> → Specialized conversational contexts</a:t>
            </a:r>
          </a:p>
          <a:p>
            <a:pPr marL="0" lvl="0" indent="0">
              <a:buNone/>
            </a:pPr>
            <a:r>
              <a:t>Each serves different purposes in the AI-assisted workflow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Files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Persistent AI Behavioral Guidelines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Are Instruction Files?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Definition</a:t>
            </a:r>
          </a:p>
          <a:p>
            <a:pPr lvl="0"/>
            <a:r>
              <a:rPr b="1"/>
              <a:t>Persistent configuration files</a:t>
            </a:r>
            <a:r>
              <a:t> that define AI behavior patterns</a:t>
            </a:r>
          </a:p>
          <a:p>
            <a:pPr lvl="0"/>
            <a:r>
              <a:t>Applied automatically across multiple interactions</a:t>
            </a:r>
          </a:p>
          <a:p>
            <a:pPr lvl="0"/>
            <a:r>
              <a:t>Establish consistent working standards and constraints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Key Characteristics</a:t>
            </a:r>
          </a:p>
          <a:p>
            <a:pPr lvl="0"/>
            <a:r>
              <a:rPr b="1"/>
              <a:t>Scope</a:t>
            </a:r>
            <a:r>
              <a:t>: Repository-wide or context-specific</a:t>
            </a:r>
          </a:p>
          <a:p>
            <a:pPr lvl="0"/>
            <a:r>
              <a:rPr b="1"/>
              <a:t>Persistence</a:t>
            </a:r>
            <a:r>
              <a:t>: Active across all relevant AI interactions</a:t>
            </a:r>
          </a:p>
          <a:p>
            <a:pPr lvl="0"/>
            <a:r>
              <a:rPr b="1"/>
              <a:t>Purpose</a:t>
            </a:r>
            <a:r>
              <a:t>: Define “how” AI should work, not “what” to do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---</a:t>
            </a:r>
            <a:br/>
            <a:r>
              <a:rPr b="1" i="1">
                <a:solidFill>
                  <a:srgbClr val="60A0B0"/>
                </a:solidFill>
                <a:latin typeface="Courier"/>
              </a:rPr>
              <a:t>description:</a:t>
            </a:r>
            <a:r>
              <a:rPr i="1">
                <a:solidFill>
                  <a:srgbClr val="60A0B0"/>
                </a:solidFill>
                <a:latin typeface="Courier"/>
              </a:rPr>
              <a:t> Azure best practices for AI development</a:t>
            </a:r>
            <a:br/>
            <a:r>
              <a:rPr b="1" i="1">
                <a:solidFill>
                  <a:srgbClr val="60A0B0"/>
                </a:solidFill>
                <a:latin typeface="Courier"/>
              </a:rPr>
              <a:t>applyTo:</a:t>
            </a:r>
            <a:r>
              <a:rPr i="1">
                <a:solidFill>
                  <a:srgbClr val="60A0B0"/>
                </a:solidFill>
                <a:latin typeface="Courier"/>
              </a:rPr>
              <a:t> "**" # File pattern scope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---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# Core Instructions</a:t>
            </a:r>
            <a:br/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Use Azure Tools when handling Azure requests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Follow security best practices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Implement proper error handling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Generate comprehensive documentation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# Code Generation Rules</a:t>
            </a:r>
            <a:br/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Write tests before implementation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Use dependency injection patterns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Follow naming conventions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Include proper logging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Files: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Perfect For:</a:t>
            </a:r>
          </a:p>
          <a:p>
            <a:pPr lvl="0"/>
            <a:r>
              <a:rPr b="1"/>
              <a:t>Coding Standards</a:t>
            </a:r>
            <a:r>
              <a:t> → Consistent style across projects</a:t>
            </a:r>
          </a:p>
          <a:p>
            <a:pPr lvl="0"/>
            <a:r>
              <a:rPr b="1"/>
              <a:t>Security Policies</a:t>
            </a:r>
            <a:r>
              <a:t> → Enforce security practices</a:t>
            </a:r>
          </a:p>
          <a:p>
            <a:pPr lvl="0"/>
            <a:r>
              <a:rPr b="1"/>
              <a:t>Quality Gates</a:t>
            </a:r>
            <a:r>
              <a:t> → Define testing and review requirements</a:t>
            </a:r>
          </a:p>
          <a:p>
            <a:pPr lvl="0"/>
            <a:r>
              <a:rPr b="1"/>
              <a:t>Technology Constraints</a:t>
            </a:r>
            <a:r>
              <a:t> → Specify approved frameworks/tools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Examples:</a:t>
            </a:r>
          </a:p>
          <a:p>
            <a:pPr lvl="0"/>
            <a:r>
              <a:rPr>
                <a:latin typeface="Courier"/>
              </a:rPr>
              <a:t>azure-development.instructions.md</a:t>
            </a:r>
          </a:p>
          <a:p>
            <a:pPr lvl="0"/>
            <a:r>
              <a:rPr>
                <a:latin typeface="Courier"/>
              </a:rPr>
              <a:t>testing-standards.instructions.md</a:t>
            </a:r>
          </a:p>
          <a:p>
            <a:pPr lvl="0"/>
            <a:r>
              <a:rPr>
                <a:latin typeface="Courier"/>
              </a:rPr>
              <a:t>security-requirements.instructions.md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Prompt Files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Executable Task Templates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Are Prompt Files?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Definition</a:t>
            </a:r>
          </a:p>
          <a:p>
            <a:pPr lvl="0"/>
            <a:r>
              <a:rPr b="1"/>
              <a:t>Structured templates</a:t>
            </a:r>
            <a:r>
              <a:t> for specific, repeatable tasks</a:t>
            </a:r>
          </a:p>
          <a:p>
            <a:pPr lvl="0"/>
            <a:r>
              <a:t>Contain detailed instructions for particular objectives</a:t>
            </a:r>
          </a:p>
          <a:p>
            <a:pPr lvl="0"/>
            <a:r>
              <a:t>Designed for execution in AI chat interfaces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Key Characteristics</a:t>
            </a:r>
          </a:p>
          <a:p>
            <a:pPr lvl="0"/>
            <a:r>
              <a:rPr b="1"/>
              <a:t>Scope</a:t>
            </a:r>
            <a:r>
              <a:t>: Single, focused task or workflow</a:t>
            </a:r>
          </a:p>
          <a:p>
            <a:pPr lvl="0"/>
            <a:r>
              <a:rPr b="1"/>
              <a:t>Execution</a:t>
            </a:r>
            <a:r>
              <a:t>: Run on-demand when needed</a:t>
            </a:r>
          </a:p>
          <a:p>
            <a:pPr lvl="0"/>
            <a:r>
              <a:rPr b="1"/>
              <a:t>Purpose</a:t>
            </a:r>
            <a:r>
              <a:t>: Define “what” to accomplish with specific steps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Prompt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lvl="0" indent="0">
              <a:buNone/>
            </a:pPr>
            <a:r>
              <a:rPr dirty="0">
                <a:solidFill>
                  <a:srgbClr val="BC7A00"/>
                </a:solidFill>
                <a:latin typeface="Courier"/>
              </a:rPr>
              <a:t>---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mode</a:t>
            </a:r>
            <a:r>
              <a:rPr b="1" dirty="0">
                <a:solidFill>
                  <a:srgbClr val="007020"/>
                </a:solidFill>
                <a:latin typeface="Courier"/>
              </a:rPr>
              <a:t>:</a:t>
            </a:r>
            <a:r>
              <a:rPr dirty="0">
                <a:solidFill>
                  <a:srgbClr val="7D9029"/>
                </a:solidFill>
                <a:latin typeface="Courier"/>
              </a:rPr>
              <a:t> agent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model</a:t>
            </a:r>
            <a:r>
              <a:rPr b="1" dirty="0">
                <a:solidFill>
                  <a:srgbClr val="007020"/>
                </a:solidFill>
                <a:latin typeface="Courier"/>
              </a:rPr>
              <a:t>:</a:t>
            </a:r>
            <a:r>
              <a:rPr dirty="0">
                <a:solidFill>
                  <a:srgbClr val="7D9029"/>
                </a:solidFill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"anthropic/claude-3.5-sonnet@2024-10-22"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tools</a:t>
            </a:r>
            <a:r>
              <a:rPr b="1" dirty="0">
                <a:solidFill>
                  <a:srgbClr val="007020"/>
                </a:solidFill>
                <a:latin typeface="Courier"/>
              </a:rPr>
              <a:t>:</a:t>
            </a:r>
            <a:r>
              <a:rPr dirty="0">
                <a:solidFill>
                  <a:srgbClr val="7D9029"/>
                </a:solidFill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[</a:t>
            </a:r>
            <a:r>
              <a:rPr dirty="0">
                <a:solidFill>
                  <a:srgbClr val="4070A0"/>
                </a:solidFill>
                <a:latin typeface="Courier"/>
              </a:rPr>
              <a:t>"create"</a:t>
            </a:r>
            <a:r>
              <a:rPr b="1" dirty="0">
                <a:solidFill>
                  <a:srgbClr val="007020"/>
                </a:solidFill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"edit"</a:t>
            </a:r>
            <a:r>
              <a:rPr b="1" dirty="0">
                <a:solidFill>
                  <a:srgbClr val="007020"/>
                </a:solidFill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"read"</a:t>
            </a:r>
            <a:r>
              <a:rPr b="1" dirty="0">
                <a:solidFill>
                  <a:srgbClr val="007020"/>
                </a:solidFill>
                <a:latin typeface="Courier"/>
              </a:rPr>
              <a:t>]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description</a:t>
            </a:r>
            <a:r>
              <a:rPr b="1" dirty="0">
                <a:solidFill>
                  <a:srgbClr val="007020"/>
                </a:solidFill>
                <a:latin typeface="Courier"/>
              </a:rPr>
              <a:t>:</a:t>
            </a:r>
            <a:r>
              <a:rPr dirty="0">
                <a:solidFill>
                  <a:srgbClr val="7D9029"/>
                </a:solidFill>
                <a:latin typeface="Courier"/>
              </a:rPr>
              <a:t> Generate comprehensive API documentation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prompt_metadata</a:t>
            </a:r>
            <a:r>
              <a:rPr b="1" dirty="0">
                <a:solidFill>
                  <a:srgbClr val="007020"/>
                </a:solidFill>
                <a:latin typeface="Courier"/>
              </a:rPr>
              <a:t>: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id</a:t>
            </a:r>
            <a:r>
              <a:rPr b="1" dirty="0">
                <a:solidFill>
                  <a:srgbClr val="007020"/>
                </a:solidFill>
                <a:latin typeface="Courier"/>
              </a:rPr>
              <a:t>:</a:t>
            </a:r>
            <a:r>
              <a:rPr dirty="0">
                <a:solidFill>
                  <a:srgbClr val="7D9029"/>
                </a:solidFill>
                <a:latin typeface="Courier"/>
              </a:rPr>
              <a:t> generate-</a:t>
            </a:r>
            <a:r>
              <a:rPr dirty="0" err="1">
                <a:solidFill>
                  <a:srgbClr val="7D9029"/>
                </a:solidFill>
                <a:latin typeface="Courier"/>
              </a:rPr>
              <a:t>api</a:t>
            </a:r>
            <a:r>
              <a:rPr dirty="0">
                <a:solidFill>
                  <a:srgbClr val="7D9029"/>
                </a:solidFill>
                <a:latin typeface="Courier"/>
              </a:rPr>
              <a:t>-docs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title</a:t>
            </a:r>
            <a:r>
              <a:rPr b="1" dirty="0">
                <a:solidFill>
                  <a:srgbClr val="007020"/>
                </a:solidFill>
                <a:latin typeface="Courier"/>
              </a:rPr>
              <a:t>:</a:t>
            </a:r>
            <a:r>
              <a:rPr dirty="0">
                <a:solidFill>
                  <a:srgbClr val="7D9029"/>
                </a:solidFill>
                <a:latin typeface="Courier"/>
              </a:rPr>
              <a:t> API Documentation Generator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category</a:t>
            </a:r>
            <a:r>
              <a:rPr b="1" dirty="0">
                <a:solidFill>
                  <a:srgbClr val="007020"/>
                </a:solidFill>
                <a:latin typeface="Courier"/>
              </a:rPr>
              <a:t>:</a:t>
            </a:r>
            <a:r>
              <a:rPr dirty="0">
                <a:solidFill>
                  <a:srgbClr val="7D9029"/>
                </a:solidFill>
                <a:latin typeface="Courier"/>
              </a:rPr>
              <a:t> documentation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output_format</a:t>
            </a:r>
            <a:r>
              <a:rPr b="1" dirty="0">
                <a:solidFill>
                  <a:srgbClr val="007020"/>
                </a:solidFill>
                <a:latin typeface="Courier"/>
              </a:rPr>
              <a:t>:</a:t>
            </a:r>
            <a:r>
              <a:rPr dirty="0">
                <a:solidFill>
                  <a:srgbClr val="7D9029"/>
                </a:solidFill>
                <a:latin typeface="Courier"/>
              </a:rPr>
              <a:t> markdown</a:t>
            </a:r>
            <a:br>
              <a:rPr dirty="0"/>
            </a:br>
            <a:r>
              <a:rPr dirty="0">
                <a:solidFill>
                  <a:srgbClr val="BC7A00"/>
                </a:solidFill>
                <a:latin typeface="Courier"/>
              </a:rPr>
              <a:t>---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Generate API Documentation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## Context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Create comprehensive API documentation from code analysis...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## Requirements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1. Analyze existing API endpoints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2. Generate </a:t>
            </a:r>
            <a:r>
              <a:rPr dirty="0" err="1">
                <a:solidFill>
                  <a:srgbClr val="7D9029"/>
                </a:solidFill>
                <a:latin typeface="Courier"/>
              </a:rPr>
              <a:t>OpenAPI</a:t>
            </a:r>
            <a:r>
              <a:rPr dirty="0">
                <a:solidFill>
                  <a:srgbClr val="7D9029"/>
                </a:solidFill>
                <a:latin typeface="Courier"/>
              </a:rPr>
              <a:t> specifications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3. Create developer-friendly guides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4. Include example requests/responses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## Deliverable</a:t>
            </a:r>
            <a:br>
              <a:rPr dirty="0"/>
            </a:br>
            <a:r>
              <a:rPr dirty="0">
                <a:solidFill>
                  <a:srgbClr val="7D9029"/>
                </a:solidFill>
                <a:latin typeface="Courier"/>
              </a:rPr>
              <a:t>Generate `docs/</a:t>
            </a:r>
            <a:r>
              <a:rPr dirty="0" err="1">
                <a:solidFill>
                  <a:srgbClr val="7D9029"/>
                </a:solidFill>
                <a:latin typeface="Courier"/>
              </a:rPr>
              <a:t>api</a:t>
            </a:r>
            <a:r>
              <a:rPr dirty="0">
                <a:solidFill>
                  <a:srgbClr val="7D9029"/>
                </a:solidFill>
                <a:latin typeface="Courier"/>
              </a:rPr>
              <a:t>/` folder with complete documentation...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Day Four – Greenfield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55FA-8F9A-ACF2-754F-CCBC4BE5D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Prompt Files: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Perfect For:</a:t>
            </a:r>
          </a:p>
          <a:p>
            <a:pPr lvl="0"/>
            <a:r>
              <a:rPr b="1"/>
              <a:t>Code Generation</a:t>
            </a:r>
            <a:r>
              <a:t> → Create specific components/features</a:t>
            </a:r>
          </a:p>
          <a:p>
            <a:pPr lvl="0"/>
            <a:r>
              <a:rPr b="1"/>
              <a:t>Documentation</a:t>
            </a:r>
            <a:r>
              <a:t> → Generate standardized docs</a:t>
            </a:r>
          </a:p>
          <a:p>
            <a:pPr lvl="0"/>
            <a:r>
              <a:rPr b="1"/>
              <a:t>Analysis Tasks</a:t>
            </a:r>
            <a:r>
              <a:t> → Code reviews, security audits</a:t>
            </a:r>
          </a:p>
          <a:p>
            <a:pPr lvl="0"/>
            <a:r>
              <a:rPr b="1"/>
              <a:t>Refactoring</a:t>
            </a:r>
            <a:r>
              <a:t> → Structured code improvements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Examples:</a:t>
            </a:r>
          </a:p>
          <a:p>
            <a:pPr lvl="0"/>
            <a:r>
              <a:rPr>
                <a:latin typeface="Courier"/>
              </a:rPr>
              <a:t>implement-user-authentication.prompt.md</a:t>
            </a:r>
          </a:p>
          <a:p>
            <a:pPr lvl="0"/>
            <a:r>
              <a:rPr>
                <a:latin typeface="Courier"/>
              </a:rPr>
              <a:t>generate-test-suite.prompt.md</a:t>
            </a:r>
          </a:p>
          <a:p>
            <a:pPr lvl="0"/>
            <a:r>
              <a:rPr>
                <a:latin typeface="Courier"/>
              </a:rPr>
              <a:t>create-deployment-pipeline.prompt.md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Custom Chat Modes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Specialized Conversational Contexts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Are Custom Chat Modes?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Definition</a:t>
            </a:r>
          </a:p>
          <a:p>
            <a:pPr lvl="0"/>
            <a:r>
              <a:rPr b="1"/>
              <a:t>Preconfigured AI personalities</a:t>
            </a:r>
            <a:r>
              <a:t> for specific domains</a:t>
            </a:r>
          </a:p>
          <a:p>
            <a:pPr lvl="0"/>
            <a:r>
              <a:t>Combine behavioral rules with specialized knowledge</a:t>
            </a:r>
          </a:p>
          <a:p>
            <a:pPr lvl="0"/>
            <a:r>
              <a:t>Provide contextual expertise for particular scenarios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Key Characteristics</a:t>
            </a:r>
          </a:p>
          <a:p>
            <a:pPr lvl="0"/>
            <a:r>
              <a:rPr b="1"/>
              <a:t>Scope</a:t>
            </a:r>
            <a:r>
              <a:t>: Domain or role-specific interactions</a:t>
            </a:r>
          </a:p>
          <a:p>
            <a:pPr lvl="0"/>
            <a:r>
              <a:rPr b="1"/>
              <a:t>Context</a:t>
            </a:r>
            <a:r>
              <a:t>: Rich background knowledge and constraints</a:t>
            </a:r>
          </a:p>
          <a:p>
            <a:pPr lvl="0"/>
            <a:r>
              <a:rPr b="1"/>
              <a:t>Purpose</a:t>
            </a:r>
            <a:r>
              <a:t>: Act as specialized “AI expert” for conversations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Custom Chat Mode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DevOps Engineer Mode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role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"Senior DevOps Engineer"</a:t>
            </a:r>
            <a:br/>
            <a:r>
              <a:rPr>
                <a:solidFill>
                  <a:srgbClr val="06287E"/>
                </a:solidFill>
                <a:latin typeface="Courier"/>
              </a:rPr>
              <a:t>expertise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CI/CD pipelines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Infrastructure as Code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Container orchestration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Monitoring and observability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behavior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Focus on scalability and reliability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Recommend industry best practices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Consider security implications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Suggest automation opportunities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Custom Chat Modes: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Perfect For:</a:t>
            </a:r>
          </a:p>
          <a:p>
            <a:pPr lvl="0"/>
            <a:r>
              <a:rPr b="1"/>
              <a:t>Domain Expertise</a:t>
            </a:r>
            <a:r>
              <a:t> → Get specialized knowledge</a:t>
            </a:r>
          </a:p>
          <a:p>
            <a:pPr lvl="0"/>
            <a:r>
              <a:rPr b="1"/>
              <a:t>Role-Playing</a:t>
            </a:r>
            <a:r>
              <a:t> → AI acts as specific professional</a:t>
            </a:r>
          </a:p>
          <a:p>
            <a:pPr lvl="0"/>
            <a:r>
              <a:rPr b="1"/>
              <a:t>Context Switching</a:t>
            </a:r>
            <a:r>
              <a:t> → Different perspectives on same problem</a:t>
            </a:r>
          </a:p>
          <a:p>
            <a:pPr lvl="0"/>
            <a:r>
              <a:rPr b="1"/>
              <a:t>Learning</a:t>
            </a:r>
            <a:r>
              <a:t> → Educational conversations with expert personas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Examples:</a:t>
            </a:r>
          </a:p>
          <a:p>
            <a:pPr lvl="0"/>
            <a:r>
              <a:rPr b="1"/>
              <a:t>Security Architect Mode</a:t>
            </a:r>
            <a:r>
              <a:t> → Focus on security concerns</a:t>
            </a:r>
          </a:p>
          <a:p>
            <a:pPr lvl="0"/>
            <a:r>
              <a:rPr b="1"/>
              <a:t>Database Expert Mode</a:t>
            </a:r>
            <a:r>
              <a:t> → Optimize data architecture</a:t>
            </a:r>
          </a:p>
          <a:p>
            <a:pPr lvl="0"/>
            <a:r>
              <a:rPr b="1"/>
              <a:t>UX Designer Mode</a:t>
            </a:r>
            <a:r>
              <a:t> → Human-centered design guidance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Side-by-Side Comparison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Comparison Matrix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Instruction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Prompt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Custom Chat Modes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Define AI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Execute specific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Provide specialized expertise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Repository-wide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Single task/workflow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Conversational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Always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On-demand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Session-based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Reusability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High (across projects)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High (task templates)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Medium (role-specific)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Simple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Detailed procedures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Rich contextual 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Execution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>
                <a:latin typeface="Courier"/>
              </a:rPr>
              <a:t>gantt
    title AI Approach Activation Timeline
    section Setup Phase
    Instruction Files    :active, inst, 2024-01-01, 2024-12-31
    section Development Phase
    Custom Chat Mode     :chat, 2024-03-01, 2024-03-15
    Prompt File Execution :prompt, 2024-03-10, 2024-03-12
    section Integration
    All Approaches      :integration, 2024-03-12, 2024-03-20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When to Use Each Approach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But first…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Update on running prompts in GitHub Workflows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Decision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Use Instruction Files When:</a:t>
            </a:r>
          </a:p>
          <a:p>
            <a:pPr lvl="0"/>
            <a:r>
              <a:t>✅ Need consistent behavior across all AI interactions</a:t>
            </a:r>
          </a:p>
          <a:p>
            <a:pPr lvl="0"/>
            <a:r>
              <a:t>✅ Enforcing organizational standards/policies</a:t>
            </a:r>
          </a:p>
          <a:p>
            <a:pPr lvl="0"/>
            <a:r>
              <a:t>✅ Setting up coding conventions and quality gates</a:t>
            </a:r>
          </a:p>
          <a:p>
            <a:pPr lvl="0"/>
            <a:r>
              <a:t>✅ Defining security or compliance requirements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Use Prompt Files When:</a:t>
            </a:r>
          </a:p>
          <a:p>
            <a:pPr lvl="0"/>
            <a:r>
              <a:t>✅ Have repeatable, structured tasks</a:t>
            </a:r>
          </a:p>
          <a:p>
            <a:pPr lvl="0"/>
            <a:r>
              <a:t>✅ Need detailed step-by-step execution</a:t>
            </a:r>
          </a:p>
          <a:p>
            <a:pPr lvl="0"/>
            <a:r>
              <a:t>✅ Want to standardize complex workflows</a:t>
            </a:r>
          </a:p>
          <a:p>
            <a:pPr lvl="0"/>
            <a:r>
              <a:t>✅ Building reusable automation templates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Decision Framework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Use Custom Chat Modes When:</a:t>
            </a:r>
          </a:p>
          <a:p>
            <a:pPr lvl="0"/>
            <a:r>
              <a:t>✅ Need specialized domain expertise</a:t>
            </a:r>
          </a:p>
          <a:p>
            <a:pPr lvl="0"/>
            <a:r>
              <a:t>✅ Want AI to act as specific professional role</a:t>
            </a:r>
          </a:p>
          <a:p>
            <a:pPr lvl="0"/>
            <a:r>
              <a:t>✅ Exploring problems from different perspectives</a:t>
            </a:r>
          </a:p>
          <a:p>
            <a:pPr lvl="0"/>
            <a:r>
              <a:t>✅ Learning or getting advice in specific areas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Combine Approaches When:</a:t>
            </a:r>
          </a:p>
          <a:p>
            <a:pPr lvl="0"/>
            <a:r>
              <a:t>✅ Building comprehensive AI-assisted workflows</a:t>
            </a:r>
          </a:p>
          <a:p>
            <a:pPr lvl="0"/>
            <a:r>
              <a:t>✅ Need both consistency AND specialization</a:t>
            </a:r>
          </a:p>
          <a:p>
            <a:pPr lvl="0"/>
            <a:r>
              <a:t>✅ Managing complex, multi-phase projects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Integration Patterns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Layered Integration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>
                <a:latin typeface="Courier"/>
              </a:rPr>
              <a:t>┌─────────────────────────────────────┐
│     Custom Chat Mode               │  ← Conversational Context
│  (Security Architect Persona)      │
├─────────────────────────────────────┤
│     Prompt Files                   │  ← Task Execution
│  (Security Audit Template)         │
├─────────────────────────────────────┤
│     Instruction Files              │  ← Base Behavior
│  (Security Standards, Coding Rules) │
└─────────────────────────────────────┘</a:t>
            </a:r>
          </a:p>
          <a:p>
            <a:pPr marL="0" lvl="0" indent="0">
              <a:buNone/>
            </a:pPr>
            <a:r>
              <a:rPr b="1"/>
              <a:t>Result</a:t>
            </a:r>
            <a:r>
              <a:t>: Specialized security expert using standardized processes with consistent quality standards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Real-World Integration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Scenario: Implementing User Authentication</a:t>
            </a:r>
          </a:p>
          <a:p>
            <a:pPr marL="342900" lvl="0" indent="-342900">
              <a:buAutoNum type="arabicPeriod"/>
            </a:pPr>
            <a:r>
              <a:rPr b="1"/>
              <a:t>Instruction Files</a:t>
            </a:r>
            <a:r>
              <a:t> provide:</a:t>
            </a:r>
          </a:p>
          <a:p>
            <a:pPr lvl="1"/>
            <a:r>
              <a:t>Security coding standards</a:t>
            </a:r>
          </a:p>
          <a:p>
            <a:pPr lvl="1"/>
            <a:r>
              <a:t>Testing requirements</a:t>
            </a:r>
          </a:p>
          <a:p>
            <a:pPr lvl="1"/>
            <a:r>
              <a:t>Documentation standards</a:t>
            </a:r>
          </a:p>
          <a:p>
            <a:pPr marL="342900" lvl="0" indent="-342900">
              <a:buAutoNum type="arabicPeriod"/>
            </a:pPr>
            <a:r>
              <a:rPr b="1"/>
              <a:t>Prompt File</a:t>
            </a:r>
            <a:r>
              <a:t> executes:</a:t>
            </a:r>
          </a:p>
          <a:p>
            <a:pPr lvl="1"/>
            <a:r>
              <a:t>“Implement OAuth2 Authentication System”</a:t>
            </a:r>
          </a:p>
          <a:p>
            <a:pPr lvl="1"/>
            <a:r>
              <a:t>Step-by-step implementation guide</a:t>
            </a:r>
          </a:p>
          <a:p>
            <a:pPr marL="342900" lvl="0" indent="-342900">
              <a:buAutoNum type="arabicPeriod"/>
            </a:pPr>
            <a:r>
              <a:rPr b="1"/>
              <a:t>Custom Chat Mode</a:t>
            </a:r>
            <a:r>
              <a:t> offers:</a:t>
            </a:r>
          </a:p>
          <a:p>
            <a:pPr lvl="1"/>
            <a:r>
              <a:t>Security Architect expertise</a:t>
            </a:r>
          </a:p>
          <a:p>
            <a:pPr lvl="1"/>
            <a:r>
              <a:t>Best practice recommendations</a:t>
            </a:r>
          </a:p>
          <a:p>
            <a:pPr lvl="1"/>
            <a:r>
              <a:t>Threat modeling insights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Best Practices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Files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Do This:</a:t>
            </a:r>
          </a:p>
          <a:p>
            <a:pPr lvl="0"/>
            <a:r>
              <a:t>Keep instructions clear and actionable</a:t>
            </a:r>
          </a:p>
          <a:p>
            <a:pPr lvl="0"/>
            <a:r>
              <a:t>Use file patterns (</a:t>
            </a:r>
            <a:r>
              <a:rPr>
                <a:latin typeface="Courier"/>
              </a:rPr>
              <a:t>applyTo: '**'</a:t>
            </a:r>
            <a:r>
              <a:t>) for broad scope</a:t>
            </a:r>
          </a:p>
          <a:p>
            <a:pPr lvl="0"/>
            <a:r>
              <a:t>Version control and document changes</a:t>
            </a:r>
          </a:p>
          <a:p>
            <a:pPr lvl="0"/>
            <a:r>
              <a:t>Test instruction effectiveness regularly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❌ Avoid This:</a:t>
            </a:r>
          </a:p>
          <a:p>
            <a:pPr lvl="0"/>
            <a:r>
              <a:t>Overly complex or contradictory rules</a:t>
            </a:r>
          </a:p>
          <a:p>
            <a:pPr lvl="0"/>
            <a:r>
              <a:t>Too many instructions (cognitive overload)</a:t>
            </a:r>
          </a:p>
          <a:p>
            <a:pPr lvl="0"/>
            <a:r>
              <a:t>Instructions that conflict with prompt files</a:t>
            </a:r>
          </a:p>
          <a:p>
            <a:pPr lvl="0"/>
            <a:r>
              <a:t>Hardcoded values instead of parameters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Prompt Files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Do This:</a:t>
            </a:r>
          </a:p>
          <a:p>
            <a:pPr lvl="0"/>
            <a:r>
              <a:t>Include comprehensive metadata</a:t>
            </a:r>
          </a:p>
          <a:p>
            <a:pPr lvl="0"/>
            <a:r>
              <a:t>Provide clear context and requirements</a:t>
            </a:r>
          </a:p>
          <a:p>
            <a:pPr lvl="0"/>
            <a:r>
              <a:t>Specify expected deliverables</a:t>
            </a:r>
          </a:p>
          <a:p>
            <a:pPr lvl="0"/>
            <a:r>
              <a:t>Include verification steps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❌ Avoid This:</a:t>
            </a:r>
          </a:p>
          <a:p>
            <a:pPr lvl="0"/>
            <a:r>
              <a:t>Vague or ambiguous instructions</a:t>
            </a:r>
          </a:p>
          <a:p>
            <a:pPr lvl="0"/>
            <a:r>
              <a:t>Missing prerequisite information</a:t>
            </a:r>
          </a:p>
          <a:p>
            <a:pPr lvl="0"/>
            <a:r>
              <a:t>No success criteria defined</a:t>
            </a:r>
          </a:p>
          <a:p>
            <a:pPr lvl="0"/>
            <a:r>
              <a:t>Overly complex single prompts (break them down)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Custom Chat Modes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Do This:</a:t>
            </a:r>
          </a:p>
          <a:p>
            <a:pPr lvl="0"/>
            <a:r>
              <a:t>Define clear expertise boundaries</a:t>
            </a:r>
          </a:p>
          <a:p>
            <a:pPr lvl="0"/>
            <a:r>
              <a:t>Provide rich contextual background</a:t>
            </a:r>
          </a:p>
          <a:p>
            <a:pPr lvl="0"/>
            <a:r>
              <a:t>Establish consistent personality/voice</a:t>
            </a:r>
          </a:p>
          <a:p>
            <a:pPr lvl="0"/>
            <a:r>
              <a:t>Include relevant constraints and preferences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❌ Avoid This:</a:t>
            </a:r>
          </a:p>
          <a:p>
            <a:pPr lvl="0"/>
            <a:r>
              <a:t>Conflicting expertise claims</a:t>
            </a:r>
          </a:p>
          <a:p>
            <a:pPr lvl="0"/>
            <a:r>
              <a:t>Too broad or unfocused roles</a:t>
            </a:r>
          </a:p>
          <a:p>
            <a:pPr lvl="0"/>
            <a:r>
              <a:t>Personality that conflicts with task needs</a:t>
            </a:r>
          </a:p>
          <a:p>
            <a:pPr lvl="0"/>
            <a:r>
              <a:t>Missing essential domain knowledge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Practical Implementation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dirty="0"/>
              <a:t>AI Assisted Workflow</a:t>
            </a:r>
          </a:p>
          <a:p>
            <a:pPr lvl="0"/>
            <a:r>
              <a:rPr dirty="0"/>
              <a:t>Project Requirements</a:t>
            </a:r>
          </a:p>
          <a:p>
            <a:pPr lvl="1"/>
            <a:r>
              <a:rPr dirty="0"/>
              <a:t>What requirements?</a:t>
            </a:r>
          </a:p>
          <a:p>
            <a:pPr lvl="1"/>
            <a:r>
              <a:rPr dirty="0"/>
              <a:t>Conceptual Models</a:t>
            </a:r>
          </a:p>
          <a:p>
            <a:pPr lvl="1"/>
            <a:r>
              <a:rPr dirty="0"/>
              <a:t>Workflows</a:t>
            </a:r>
            <a:endParaRPr lang="en-US" dirty="0"/>
          </a:p>
          <a:p>
            <a:r>
              <a:rPr lang="en-US" dirty="0"/>
              <a:t>Project Instructions</a:t>
            </a:r>
            <a:endParaRPr dirty="0"/>
          </a:p>
          <a:p>
            <a:pPr lvl="0"/>
            <a:r>
              <a:rPr dirty="0"/>
              <a:t>Implementation Prompts</a:t>
            </a:r>
          </a:p>
          <a:p>
            <a:pPr lvl="1"/>
            <a:r>
              <a:rPr dirty="0"/>
              <a:t>Implementation Verification</a:t>
            </a:r>
          </a:p>
          <a:p>
            <a:pPr lvl="1"/>
            <a:r>
              <a:rPr dirty="0"/>
              <a:t>Executing Implementation Prompts</a:t>
            </a:r>
          </a:p>
          <a:p>
            <a:pPr lvl="0"/>
            <a:r>
              <a:rPr dirty="0"/>
              <a:t>Lessons Learned</a:t>
            </a:r>
          </a:p>
          <a:p>
            <a:pPr lvl="0"/>
            <a:r>
              <a:rPr dirty="0"/>
              <a:t>Iteration 3</a:t>
            </a:r>
          </a:p>
          <a:p>
            <a:pPr lvl="0"/>
            <a:r>
              <a:rPr dirty="0"/>
              <a:t>Tips and Tricks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Getting Started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Phase 1: Foundation (Week 1)</a:t>
            </a:r>
          </a:p>
          <a:p>
            <a:pPr lvl="0"/>
            <a:r>
              <a:t>☐ Create core instruction files for your tech stack</a:t>
            </a:r>
          </a:p>
          <a:p>
            <a:pPr lvl="0"/>
            <a:r>
              <a:t>☐ Establish coding standards and quality gates</a:t>
            </a:r>
          </a:p>
          <a:p>
            <a:pPr lvl="0"/>
            <a:r>
              <a:t>☐ Define security and compliance requirements</a:t>
            </a:r>
          </a:p>
          <a:p>
            <a:pPr lvl="0"/>
            <a:r>
              <a:t>☐ Test instruction file effectiveness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Phase 2: Automation (Week 2-3)</a:t>
            </a:r>
          </a:p>
          <a:p>
            <a:pPr lvl="0"/>
            <a:r>
              <a:t>☐ Identify repeatable development tasks</a:t>
            </a:r>
          </a:p>
          <a:p>
            <a:pPr lvl="0"/>
            <a:r>
              <a:t>☐ Create prompt files for common workflows</a:t>
            </a:r>
          </a:p>
          <a:p>
            <a:pPr lvl="0"/>
            <a:r>
              <a:t>☐ Build task-specific execution templates</a:t>
            </a:r>
          </a:p>
          <a:p>
            <a:pPr lvl="0"/>
            <a:r>
              <a:t>☐ Validate prompt file outputs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Getting Started Checklist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Phase 3: Specialization (Week 3-4)</a:t>
            </a:r>
          </a:p>
          <a:p>
            <a:pPr lvl="0"/>
            <a:r>
              <a:t>☐ Identify domain expertise needs</a:t>
            </a:r>
          </a:p>
          <a:p>
            <a:pPr lvl="0"/>
            <a:r>
              <a:t>☐ Create custom chat modes for key roles</a:t>
            </a:r>
          </a:p>
          <a:p>
            <a:pPr lvl="0"/>
            <a:r>
              <a:t>☐ Test conversational effectiveness</a:t>
            </a:r>
          </a:p>
          <a:p>
            <a:pPr lvl="0"/>
            <a:r>
              <a:t>☐ Document mode usage guidelines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Phase 4: Integration (Week 4+)</a:t>
            </a:r>
          </a:p>
          <a:p>
            <a:pPr lvl="0"/>
            <a:r>
              <a:t>☐ Combine approaches for complex workflows</a:t>
            </a:r>
          </a:p>
          <a:p>
            <a:pPr lvl="0"/>
            <a:r>
              <a:t>☐ Establish team usage standards</a:t>
            </a:r>
          </a:p>
          <a:p>
            <a:pPr lvl="0"/>
            <a:r>
              <a:t>☐ Create training materials</a:t>
            </a:r>
          </a:p>
          <a:p>
            <a:pPr lvl="0"/>
            <a:r>
              <a:t>☐ Monitor and iterate on effectiveness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Key Takeaways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Summary: Three Complementary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🏗️ Instruction Files</a:t>
            </a:r>
          </a:p>
          <a:p>
            <a:pPr marL="0" lvl="0" indent="0">
              <a:buNone/>
            </a:pPr>
            <a:r>
              <a:t>Foundation layer that ensures </a:t>
            </a:r>
            <a:r>
              <a:rPr b="1"/>
              <a:t>consistent, quality AI behavior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⚡ Prompt Files</a:t>
            </a:r>
          </a:p>
          <a:p>
            <a:pPr marL="0" lvl="0" indent="0">
              <a:buNone/>
            </a:pPr>
            <a:r>
              <a:t>Execution layer that provides </a:t>
            </a:r>
            <a:r>
              <a:rPr b="1"/>
              <a:t>repeatable, structured task automation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🎯 Custom Chat Modes</a:t>
            </a:r>
          </a:p>
          <a:p>
            <a:pPr marL="0" lvl="0" indent="0">
              <a:buNone/>
            </a:pPr>
            <a:r>
              <a:t>Expertise layer that delivers </a:t>
            </a:r>
            <a:r>
              <a:rPr b="1"/>
              <a:t>specialized knowledge and perspectives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The Integration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When Used Together:</a:t>
            </a:r>
          </a:p>
          <a:p>
            <a:pPr lvl="0"/>
            <a:r>
              <a:rPr b="1"/>
              <a:t>Higher Quality</a:t>
            </a:r>
            <a:r>
              <a:t>: Consistent standards + structured execution + expert knowledge</a:t>
            </a:r>
          </a:p>
          <a:p>
            <a:pPr lvl="0"/>
            <a:r>
              <a:rPr b="1"/>
              <a:t>Greater Efficiency</a:t>
            </a:r>
            <a:r>
              <a:t>: Automated workflows with specialized guidance</a:t>
            </a:r>
          </a:p>
          <a:p>
            <a:pPr lvl="0"/>
            <a:r>
              <a:rPr b="1"/>
              <a:t>Better Outcomes</a:t>
            </a:r>
            <a:r>
              <a:t>: Comprehensive approach covers all development aspects</a:t>
            </a:r>
          </a:p>
          <a:p>
            <a:pPr lvl="0"/>
            <a:r>
              <a:rPr b="1"/>
              <a:t>Reduced Risk</a:t>
            </a:r>
            <a:r>
              <a:t>: Multiple layers of validation and expertise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Result: AI becomes a true development partner, not just a code generator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Resources &amp;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Implementation Templates:</a:t>
            </a:r>
          </a:p>
          <a:p>
            <a:pPr lvl="0"/>
            <a:r>
              <a:rPr b="1"/>
              <a:t>Instruction Files</a:t>
            </a:r>
            <a:r>
              <a:t>: </a:t>
            </a:r>
            <a:r>
              <a:rPr>
                <a:latin typeface="Courier"/>
              </a:rPr>
              <a:t>.github/instructions/*.instructions.md</a:t>
            </a:r>
          </a:p>
          <a:p>
            <a:pPr lvl="0"/>
            <a:r>
              <a:rPr b="1"/>
              <a:t>Prompt Files</a:t>
            </a:r>
            <a:r>
              <a:t>: </a:t>
            </a:r>
            <a:r>
              <a:rPr>
                <a:latin typeface="Courier"/>
              </a:rPr>
              <a:t>.github/prompts/*.prompt.md</a:t>
            </a:r>
          </a:p>
          <a:p>
            <a:pPr lvl="0"/>
            <a:r>
              <a:rPr b="1"/>
              <a:t>Chat Mode Configs</a:t>
            </a:r>
            <a:r>
              <a:t>: Custom mode documentation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Documentation:</a:t>
            </a:r>
          </a:p>
          <a:p>
            <a:pPr lvl="0"/>
            <a:r>
              <a:t>AI-Assisted Output Instructions</a:t>
            </a:r>
          </a:p>
          <a:p>
            <a:pPr lvl="0"/>
            <a:r>
              <a:t>Copilot Integration Guidelines</a:t>
            </a:r>
          </a:p>
          <a:p>
            <a:pPr lvl="0"/>
            <a:r>
              <a:t>Best Practices Repository</a:t>
            </a:r>
          </a:p>
          <a:p>
            <a:pPr marL="0" lvl="0" indent="0">
              <a:buNone/>
            </a:pPr>
            <a:r>
              <a:rPr b="1"/>
              <a:t>Contact</a:t>
            </a:r>
            <a:r>
              <a:t>: john.miller@codestaffing.com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Creating Custom Chat Modes</a:t>
            </a:r>
          </a:p>
          <a:p>
            <a:pPr lvl="0"/>
            <a:r>
              <a:rPr dirty="0"/>
              <a:t>Generating Implementation Prompts &amp; Verification</a:t>
            </a:r>
          </a:p>
          <a:p>
            <a:pPr lvl="0"/>
            <a:r>
              <a:rPr dirty="0"/>
              <a:t>Exercises</a:t>
            </a:r>
          </a:p>
          <a:p>
            <a:pPr lvl="0"/>
            <a:r>
              <a:rPr dirty="0"/>
              <a:t>Wrap-Up and Open Q&amp;A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Exercise #10 – Generate Instruction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b="1"/>
              <a:t>Objective</a:t>
            </a:r>
            <a:r>
              <a:t>: Create instruction files, some project-specific, some generic, using both manual and Copilot-assisted methods.</a:t>
            </a:r>
          </a:p>
          <a:p>
            <a:pPr lvl="0"/>
            <a:r>
              <a:t>Manually create a copilot-instructions.md file and add:</a:t>
            </a:r>
          </a:p>
          <a:p>
            <a:pPr lvl="1"/>
            <a:r>
              <a:t>Business rules</a:t>
            </a:r>
          </a:p>
          <a:p>
            <a:pPr lvl="1"/>
            <a:r>
              <a:t>Workflows</a:t>
            </a:r>
          </a:p>
          <a:p>
            <a:pPr lvl="1"/>
            <a:r>
              <a:t>Purpose</a:t>
            </a:r>
          </a:p>
          <a:p>
            <a:pPr lvl="1"/>
            <a:r>
              <a:t>Tech stack</a:t>
            </a:r>
          </a:p>
          <a:p>
            <a:pPr lvl="1"/>
            <a:r>
              <a:t>Architecture</a:t>
            </a:r>
          </a:p>
          <a:p>
            <a:pPr lvl="0"/>
            <a:r>
              <a:t>Use Copilot to generate instruction files using the copilot-instructions.md and the codebase for context.</a:t>
            </a:r>
          </a:p>
          <a:p>
            <a:pPr marL="0" lvl="0" indent="0">
              <a:buNone/>
            </a:pPr>
            <a:r>
              <a:rPr b="1"/>
              <a:t>Bonus</a:t>
            </a:r>
            <a:r>
              <a:t>:</a:t>
            </a:r>
          </a:p>
          <a:p>
            <a:pPr lvl="0"/>
            <a:r>
              <a:t>Review instruction files for errors and omissions.</a:t>
            </a:r>
          </a:p>
          <a:p>
            <a:pPr lvl="0"/>
            <a:r>
              <a:t>Ask Copilot to suggest changes based on evolving tech and practices.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Creating Custom Chat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Personas</a:t>
            </a:r>
          </a:p>
          <a:p>
            <a:pPr lvl="0"/>
            <a:r>
              <a:t>Workflows</a:t>
            </a:r>
          </a:p>
          <a:p>
            <a:pPr lvl="0"/>
            <a:r>
              <a:t>Examples</a:t>
            </a:r>
          </a:p>
          <a:p>
            <a:pPr lvl="0"/>
            <a:r>
              <a:t>Agents</a:t>
            </a:r>
          </a:p>
          <a:p>
            <a:pPr lvl="0"/>
            <a:r>
              <a:t>Allowing agents to take autonomous action</a:t>
            </a:r>
          </a:p>
          <a:p>
            <a:pPr lvl="0"/>
            <a:r>
              <a:t>agent.json</a:t>
            </a:r>
          </a:p>
          <a:p>
            <a:pPr lvl="1"/>
            <a:r>
              <a:t>Safe commands</a:t>
            </a:r>
          </a:p>
          <a:p>
            <a:pPr lvl="1"/>
            <a:r>
              <a:t>Unsafe commands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Exercise #11 – Creating Custom Chat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Objective</a:t>
            </a:r>
            <a:r>
              <a:t>: Create custom chat modes for the project.</a:t>
            </a:r>
          </a:p>
          <a:p>
            <a:pPr lvl="0"/>
            <a:r>
              <a:t>Define personas and workflows for each chat mode.</a:t>
            </a:r>
          </a:p>
          <a:p>
            <a:pPr lvl="0"/>
            <a:r>
              <a:t>Implement chat modes using Copilot assistance.</a:t>
            </a:r>
          </a:p>
          <a:p>
            <a:pPr lvl="0"/>
            <a:r>
              <a:t>Create an agent.json file with safe commands.</a:t>
            </a:r>
          </a:p>
          <a:p>
            <a:pPr lvl="0"/>
            <a:r>
              <a:t>Test the agent’s ability to execute safe commands.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Exercise #1 – Fork the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Objective</a:t>
            </a:r>
            <a:r>
              <a:t>: Fork the course repos</a:t>
            </a:r>
          </a:p>
          <a:p>
            <a:pPr lvl="0"/>
            <a:r>
              <a:t>Search GitHub for</a:t>
            </a:r>
          </a:p>
          <a:p>
            <a:pPr lvl="1"/>
            <a:r>
              <a:t>AI-Assisted-Software-Development</a:t>
            </a:r>
          </a:p>
          <a:p>
            <a:pPr lvl="1"/>
            <a:r>
              <a:t>zeus.academia.2</a:t>
            </a:r>
          </a:p>
          <a:p>
            <a:pPr lvl="1"/>
            <a:r>
              <a:t>zeus.academia.3a</a:t>
            </a:r>
          </a:p>
          <a:p>
            <a:pPr lvl="0"/>
            <a:r>
              <a:t>Fork the repos</a:t>
            </a:r>
          </a:p>
          <a:p>
            <a:pPr lvl="1"/>
            <a:r>
              <a:t>This will create a personal copy under your GitHub account</a:t>
            </a:r>
          </a:p>
          <a:p>
            <a:pPr lvl="1"/>
            <a:r>
              <a:t>You can make changes without affecting the original repo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Generating Implementation Prompts &amp;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Implementation prompts</a:t>
            </a:r>
          </a:p>
          <a:p>
            <a:pPr lvl="0"/>
            <a:r>
              <a:t>Implementation verification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Exercise #12 – Executing Prompts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Objective</a:t>
            </a:r>
            <a:r>
              <a:t>: Execute implementation prompts using custom chat modes.</a:t>
            </a:r>
          </a:p>
          <a:p>
            <a:pPr lvl="0"/>
            <a:r>
              <a:t>Review the implementation prompts created earlier.</a:t>
            </a:r>
          </a:p>
          <a:p>
            <a:pPr lvl="0"/>
            <a:r>
              <a:t>Use prompts to guide agent actions.</a:t>
            </a:r>
          </a:p>
          <a:p>
            <a:pPr lvl="0"/>
            <a:r>
              <a:t>Test agent responses to prompts.</a:t>
            </a:r>
          </a:p>
          <a:p>
            <a:pPr lvl="0"/>
            <a:r>
              <a:t>Verify implementation passes verification checks.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Wrap-Up and Open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Review the day’s learning outcomes.</a:t>
            </a:r>
          </a:p>
          <a:p>
            <a:pPr lvl="0"/>
            <a:r>
              <a:t>Address questions or concerns.</a:t>
            </a:r>
          </a:p>
          <a:p>
            <a:pPr lvl="0"/>
            <a:r>
              <a:t>Discuss next steps and future learning opportunities.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9B33-1331-7E92-0B1F-A0F52432F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416A-BECD-4814-1E6A-AF0984C1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100"/>
              <a:t>High Level AI Assisted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26ED-A4F8-1346-FDAC-A42A98859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- From Requirements to a Solution</a:t>
            </a:r>
          </a:p>
          <a:p>
            <a:pPr>
              <a:lnSpc>
                <a:spcPct val="90000"/>
              </a:lnSpc>
            </a:pPr>
            <a:r>
              <a:rPr lang="en-US" sz="1200"/>
              <a:t>  - Stakeholders define the requirements</a:t>
            </a:r>
          </a:p>
          <a:p>
            <a:pPr>
              <a:lnSpc>
                <a:spcPct val="90000"/>
              </a:lnSpc>
            </a:pPr>
            <a:r>
              <a:rPr lang="en-US" sz="1200"/>
              <a:t>  - AI transforms the requirements into implementation instructions</a:t>
            </a:r>
          </a:p>
          <a:p>
            <a:pPr>
              <a:lnSpc>
                <a:spcPct val="90000"/>
              </a:lnSpc>
            </a:pPr>
            <a:r>
              <a:rPr lang="en-US" sz="1200"/>
              <a:t>  - Stakeholders review and improve instructions</a:t>
            </a:r>
          </a:p>
          <a:p>
            <a:pPr>
              <a:lnSpc>
                <a:spcPct val="90000"/>
              </a:lnSpc>
            </a:pPr>
            <a:r>
              <a:rPr lang="en-US" sz="1200"/>
              <a:t>  - AI uses instructions to create implementation prompts</a:t>
            </a:r>
          </a:p>
          <a:p>
            <a:pPr>
              <a:lnSpc>
                <a:spcPct val="90000"/>
              </a:lnSpc>
            </a:pPr>
            <a:r>
              <a:rPr lang="en-US" sz="1200"/>
              <a:t>  - Stakeholders review and improve implementation prompts</a:t>
            </a:r>
          </a:p>
          <a:p>
            <a:pPr>
              <a:lnSpc>
                <a:spcPct val="90000"/>
              </a:lnSpc>
            </a:pPr>
            <a:r>
              <a:rPr lang="en-US" sz="1200"/>
              <a:t>  - AI uses implementation prompts and implementation instructions to implement the solution</a:t>
            </a:r>
          </a:p>
          <a:p>
            <a:pPr>
              <a:lnSpc>
                <a:spcPct val="90000"/>
              </a:lnSpc>
            </a:pPr>
            <a:r>
              <a:rPr lang="en-US" sz="1200"/>
              <a:t>  - Stakeholders review and improve implementation</a:t>
            </a:r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74BAB682-42D9-328E-E1D0-B8D32BFB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03" y="1097814"/>
            <a:ext cx="1484894" cy="3263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85602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High Level AI Assisted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From Requirements to a Solution</a:t>
            </a:r>
          </a:p>
          <a:p>
            <a:pPr lvl="1"/>
            <a:r>
              <a:t>Stakeholders define the requirements</a:t>
            </a:r>
          </a:p>
          <a:p>
            <a:pPr lvl="1"/>
            <a:r>
              <a:t>AI transforms the requirements into implementation instructions</a:t>
            </a:r>
          </a:p>
          <a:p>
            <a:pPr lvl="1"/>
            <a:r>
              <a:t>Stakeholders review and improve instructions</a:t>
            </a:r>
          </a:p>
          <a:p>
            <a:pPr lvl="1"/>
            <a:r>
              <a:t>AI uses instructions to create implementation prompts</a:t>
            </a:r>
          </a:p>
          <a:p>
            <a:pPr lvl="1"/>
            <a:r>
              <a:t>Stakeholders review and improve implementation prompts</a:t>
            </a:r>
          </a:p>
          <a:p>
            <a:pPr lvl="1"/>
            <a:r>
              <a:t>AI uses implementation prompts and implementation instructions to implement the solution</a:t>
            </a:r>
          </a:p>
          <a:p>
            <a:pPr lvl="1"/>
            <a:r>
              <a:t>Stakeholders review and improve implementation</a:t>
            </a:r>
          </a:p>
        </p:txBody>
      </p:sp>
      <p:pic>
        <p:nvPicPr>
          <p:cNvPr id="4" name="Picture 1" descr="C:\git\AI-Assisted-Software-Development-Course\CODE\Greenfield\AIASD-Workflo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11600" y="1193800"/>
            <a:ext cx="130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AIASD Workflow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800"/>
              <a:t>Starting with Project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C96B23-C707-0543-5C91-4E0C85B34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353756"/>
              </p:ext>
            </p:extLst>
          </p:nvPr>
        </p:nvGraphicFramePr>
        <p:xfrm>
          <a:off x="628650" y="1096112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DE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EA5D72-37B1-4E22-BDC4-A589D83B7646}" vid="{DD254BF8-1D5F-4196-AA68-4DB20BF61A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jMM CODE Training Slide Template-Plato-SP9</Template>
  <TotalTime>443</TotalTime>
  <Words>2551</Words>
  <Application>Microsoft Office PowerPoint</Application>
  <PresentationFormat>On-screen Show (16:9)</PresentationFormat>
  <Paragraphs>408</Paragraphs>
  <Slides>62</Slides>
  <Notes>9</Notes>
  <HiddenSlides>19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Courier</vt:lpstr>
      <vt:lpstr>Noto Sans</vt:lpstr>
      <vt:lpstr>Victor Mono</vt:lpstr>
      <vt:lpstr>Wingdings</vt:lpstr>
      <vt:lpstr>CODE Training</vt:lpstr>
      <vt:lpstr>AI Assisted Software Development</vt:lpstr>
      <vt:lpstr>John Michael Miller</vt:lpstr>
      <vt:lpstr>Day Four – Greenfield Development</vt:lpstr>
      <vt:lpstr>But first…</vt:lpstr>
      <vt:lpstr>Agenda</vt:lpstr>
      <vt:lpstr>Exercise #1 – Fork the repos</vt:lpstr>
      <vt:lpstr>High Level AI Assisted Workflow</vt:lpstr>
      <vt:lpstr>High Level AI Assisted Workflow</vt:lpstr>
      <vt:lpstr>Starting with Project Requirements</vt:lpstr>
      <vt:lpstr>Project Requirements</vt:lpstr>
      <vt:lpstr>Business Rules as Instructions</vt:lpstr>
      <vt:lpstr>Conceptual Models</vt:lpstr>
      <vt:lpstr>Object Role Models</vt:lpstr>
      <vt:lpstr>Zeus.Academia.2</vt:lpstr>
      <vt:lpstr>Use Cases</vt:lpstr>
      <vt:lpstr>Exercise #9 – Create Project Requirement Instructions</vt:lpstr>
      <vt:lpstr>Day Five Agenda – New Development</vt:lpstr>
      <vt:lpstr>Instruction Files vs Prompt Files vs Custom Chat Modes</vt:lpstr>
      <vt:lpstr>Agenda</vt:lpstr>
      <vt:lpstr>AI Development Approaches Overview</vt:lpstr>
      <vt:lpstr>Instruction Files</vt:lpstr>
      <vt:lpstr>Persistent AI Behavioral Guidelines</vt:lpstr>
      <vt:lpstr>What Are Instruction Files?</vt:lpstr>
      <vt:lpstr>Instruction File Structure</vt:lpstr>
      <vt:lpstr>Instruction Files: Use Cases</vt:lpstr>
      <vt:lpstr>Prompt Files</vt:lpstr>
      <vt:lpstr>Executable Task Templates</vt:lpstr>
      <vt:lpstr>What Are Prompt Files?</vt:lpstr>
      <vt:lpstr>Prompt File Structure</vt:lpstr>
      <vt:lpstr>Prompt Files: Use Cases</vt:lpstr>
      <vt:lpstr>Custom Chat Modes</vt:lpstr>
      <vt:lpstr>Specialized Conversational Contexts</vt:lpstr>
      <vt:lpstr>What Are Custom Chat Modes?</vt:lpstr>
      <vt:lpstr>Custom Chat Mode Examples</vt:lpstr>
      <vt:lpstr>Custom Chat Modes: Use Cases</vt:lpstr>
      <vt:lpstr>Side-by-Side Comparison</vt:lpstr>
      <vt:lpstr>Comparison Matrix</vt:lpstr>
      <vt:lpstr>Execution Timeline</vt:lpstr>
      <vt:lpstr>When to Use Each Approach</vt:lpstr>
      <vt:lpstr>Decision Framework</vt:lpstr>
      <vt:lpstr>Decision Framework (Continued)</vt:lpstr>
      <vt:lpstr>Integration Patterns</vt:lpstr>
      <vt:lpstr>Layered Integration Approach</vt:lpstr>
      <vt:lpstr>Real-World Integration Example</vt:lpstr>
      <vt:lpstr>Best Practices</vt:lpstr>
      <vt:lpstr>Instruction Files Best Practices</vt:lpstr>
      <vt:lpstr>Prompt Files Best Practices</vt:lpstr>
      <vt:lpstr>Custom Chat Modes Best Practices</vt:lpstr>
      <vt:lpstr>Practical Implementation</vt:lpstr>
      <vt:lpstr>Getting Started Checklist</vt:lpstr>
      <vt:lpstr>Getting Started Checklist (Continued)</vt:lpstr>
      <vt:lpstr>Key Takeaways</vt:lpstr>
      <vt:lpstr>Summary: Three Complementary Approaches</vt:lpstr>
      <vt:lpstr>The Integration Advantage</vt:lpstr>
      <vt:lpstr>Resources &amp; References</vt:lpstr>
      <vt:lpstr>PowerPoint Presentation</vt:lpstr>
      <vt:lpstr>Exercise #10 – Generate Instruction Files</vt:lpstr>
      <vt:lpstr>Creating Custom Chat Modes</vt:lpstr>
      <vt:lpstr>Exercise #11 – Creating Custom Chat Modes</vt:lpstr>
      <vt:lpstr>Generating Implementation Prompts &amp; Verification</vt:lpstr>
      <vt:lpstr>Exercise #12 – Executing Prompts</vt:lpstr>
      <vt:lpstr>Wrap-Up and Open Q&amp;A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>John Miller</cp:lastModifiedBy>
  <cp:revision>2</cp:revision>
  <dcterms:created xsi:type="dcterms:W3CDTF">2025-10-23T13:42:31Z</dcterms:created>
  <dcterms:modified xsi:type="dcterms:W3CDTF">2025-10-24T20:50:49Z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class">
    <vt:lpwstr>lead</vt:lpwstr>
  </property>
  <property fmtid="{D5CDD505-2E9C-101B-9397-08002B2CF9AE}" pid="3" name="backgroundColor">
    <vt:lpwstr>#fff</vt:lpwstr>
  </property>
  <property fmtid="{D5CDD505-2E9C-101B-9397-08002B2CF9AE}" pid="4" name="marp">
    <vt:lpwstr>True</vt:lpwstr>
  </property>
  <property fmtid="{D5CDD505-2E9C-101B-9397-08002B2CF9AE}" pid="5" name="paginate">
    <vt:lpwstr>True</vt:lpwstr>
  </property>
</Properties>
</file>